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61" r:id="rId5"/>
    <p:sldId id="263" r:id="rId6"/>
    <p:sldId id="267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BF01-D649-4834-8D3B-D4DAC2508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D79A3-ECE3-4176-8EA4-596444BA2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180F-60FC-471A-867A-BB59DA985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E2896-7592-4B81-876A-B9801051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6CDE4-C7D1-46BF-B20D-C8287733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4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38B4-CA4E-4EF6-9B6F-A915DA51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0C4AE-395A-45CF-BCAC-1D839AF13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F40ED-5243-45E8-A1C5-A2D3C72B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6CE3E-811A-4E4A-BFB0-C8B94FD2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14435-1F78-43CB-815C-522F55BC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6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4142A-0FCD-4176-B37C-956C70EF9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398A8-449A-4B57-9185-7EF2028CC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5DC34-0901-4D54-8060-0A4EA513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3F68-BF44-4CBA-B0A0-76D8B6E6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DEBA-8CE5-4AC3-BFB8-4FC5BA79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8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A87-3704-4ABA-9304-9C95621C3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6614-EA02-4D00-9940-05C4D7A67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C0D06-EF9C-4BFB-8029-AE446DDB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3F0E6-7BC5-4BB0-ADD9-4A64145A0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E46A3-9C16-41B3-BAD7-9B78A552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A79D-8A58-4F3E-8549-4F132F16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7CE69-1F77-474F-9A66-FA1C17CD7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2C14-804E-43C6-B993-AFB9C146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6AF88-45EE-46B8-94BB-9CD0FF0B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87E9D-83AA-4242-9293-43CF7D83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DB76-6F48-4466-9DF6-90E2F804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5E7C4-16C1-4C5B-AB79-91AB7C5A4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A0B0C-DF3B-4978-99EC-740680A99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2BAF9-26D1-4D7E-B782-EEA14E43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D9C48-9F4F-4F1B-B082-9FFB4A1B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6D761-E601-46D5-BFC4-4DA5CD90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6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1807-C489-4766-B0D7-B61706B7B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07357-008E-4470-90AF-944738C7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F7126-DE19-4656-9FB3-CB9A3B0AC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F48FE-71A7-40B8-89AC-CFE6A039B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A96AD-56A3-4AB7-87F5-66E52CC2D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5C85AB-82EA-4C94-8BF2-81131CF4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D253C-997F-4574-8AB1-B81AF5F1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B8756-122F-4C75-8ABF-4AA8D8C7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5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A405-6E92-4B92-A5C0-64E1C638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CD917-4920-4205-886C-B7B9F47C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27AFF-B0B0-485D-BF2C-86FAE4ED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F533D-E084-4733-AA74-3457E4BC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9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66E5B-CE9F-4E5E-9F00-0C9971EB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D9137-CA4C-4528-B14E-01B17565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9ED60-2F5B-4A02-8EB3-6CBBB25D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0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8D05-BB11-4A48-9976-679250AE4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645CE-5B89-404C-B91E-40F3ECBA2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66E7D-28F6-4184-9F2D-766380C37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9E411-F422-49A2-BB77-649B3995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8CEB8-5D28-4C97-9A4F-7CC956A0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C6596-F67F-401B-9B61-1C6466A0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3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7202-FE75-4DFC-9633-8EBF03A2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43A24-B8B4-4FDD-BDDF-D3E2E9D28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489D9-ECE4-4E9E-BA83-9A6A03186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FCA4C-C477-40D5-877F-26D862FAF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FA379-6FBE-4479-ADDB-4EFE7806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E2CB4-28E6-4007-B548-3627B236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06FF4-62FF-4E50-9CC8-03663F266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60D6E-4F3F-4DAF-9640-975371718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6A9B1-3B9F-498D-8DA6-BF0E16F5F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9442-B075-4900-A10A-43BAC714D0BF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C108F-E6B2-4F57-AECF-08757C238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9EDBD-515A-4416-898C-8EE6337E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8DCB-9FBA-4195-A179-0F924FA1F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7DD843-190F-4EF4-89A7-A9A13163B716}"/>
              </a:ext>
            </a:extLst>
          </p:cNvPr>
          <p:cNvSpPr/>
          <p:nvPr/>
        </p:nvSpPr>
        <p:spPr>
          <a:xfrm>
            <a:off x="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05542B1F-8448-4E6F-8670-794BB1454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92C727E-B70A-4AE9-A2C8-BA785E659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0004" y="2696657"/>
            <a:ext cx="4813687" cy="1115322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+mn-lt"/>
              </a:rPr>
              <a:t>Swyddfa</a:t>
            </a:r>
            <a:r>
              <a:rPr lang="en-GB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+mn-lt"/>
              </a:rPr>
              <a:t>Academaidd</a:t>
            </a:r>
            <a:br>
              <a:rPr lang="en-GB" sz="3200" b="1" dirty="0">
                <a:solidFill>
                  <a:schemeClr val="bg1"/>
                </a:solidFill>
                <a:latin typeface="+mn-lt"/>
              </a:rPr>
            </a:br>
            <a:r>
              <a:rPr lang="en-GB" sz="3200" dirty="0" err="1">
                <a:solidFill>
                  <a:schemeClr val="bg1"/>
                </a:solidFill>
                <a:latin typeface="+mn-lt"/>
              </a:rPr>
              <a:t>Strwythur</a:t>
            </a:r>
            <a:r>
              <a:rPr lang="en-GB" sz="32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+mn-lt"/>
              </a:rPr>
              <a:t>Tachwedd</a:t>
            </a:r>
            <a:r>
              <a:rPr lang="en-GB" sz="3200" dirty="0">
                <a:solidFill>
                  <a:schemeClr val="bg1"/>
                </a:solidFill>
                <a:latin typeface="+mn-lt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89015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7DD843-190F-4EF4-89A7-A9A13163B716}"/>
              </a:ext>
            </a:extLst>
          </p:cNvPr>
          <p:cNvSpPr/>
          <p:nvPr/>
        </p:nvSpPr>
        <p:spPr>
          <a:xfrm>
            <a:off x="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05542B1F-8448-4E6F-8670-794BB1454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92C727E-B70A-4AE9-A2C8-BA785E659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360" y="1948512"/>
            <a:ext cx="8253351" cy="3727894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+mn-lt"/>
              </a:rPr>
              <a:t>Swyddfa</a:t>
            </a:r>
            <a:r>
              <a:rPr lang="en-GB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+mn-lt"/>
              </a:rPr>
              <a:t>Academaidd</a:t>
            </a:r>
            <a:br>
              <a:rPr lang="en-GB" sz="3200" b="1" dirty="0">
                <a:solidFill>
                  <a:schemeClr val="bg1"/>
                </a:solidFill>
                <a:latin typeface="+mn-lt"/>
              </a:rPr>
            </a:br>
            <a:r>
              <a:rPr lang="cy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Mae’r Swyddfa Academaidd yn gyfrifol am ddatblygu a rheoli fframwaith rheoleiddio academaidd a gweithdrefnau sicrhau ansawdd, cyfoethogi a phrofiadau academaidd (e.e. arolygon). Mae hefyd yn darparu cefnogaeth ar gyfer prif bwyllgorau academaidd y Brifysgol sydd yn perthyn i waith y Swyddfa.  Mae’r swyddfa hefyd yn goruchwylio’r fframwaith sy’n wynebu myfyrwyr (achosion myfyrwyr academaidd ac anacademaidd) a dysgu ac addysgu drwy’r Fframwaith </a:t>
            </a:r>
            <a:r>
              <a:rPr lang="cy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Nexus</a:t>
            </a:r>
            <a:r>
              <a:rPr lang="cy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Mae hefyd yn rhoi cymorth i brif bwyllgorau academaidd y Brifysgol sy’n ymwneud yn uniongyrchol â’i chylch gwaith. Mae prif ganolfan y Swyddfa ar gampws Caerfyrddin ond mae ganddi bresenoldeb gweithredol ar holl brif gampysau’r Brifysgol.  Mae’r Coleg </a:t>
            </a:r>
            <a:r>
              <a:rPr lang="cy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Doethurol</a:t>
            </a:r>
            <a:r>
              <a:rPr lang="cy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yn ffurfio rhan o’r Swyddfa Academaidd.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357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051BD0ED-A0D5-427B-B6A5-660D4B86792D}"/>
              </a:ext>
            </a:extLst>
          </p:cNvPr>
          <p:cNvSpPr/>
          <p:nvPr/>
        </p:nvSpPr>
        <p:spPr>
          <a:xfrm>
            <a:off x="-6096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F2E28E85-9386-43CD-A5F4-FA7A365AAE07}"/>
              </a:ext>
            </a:extLst>
          </p:cNvPr>
          <p:cNvSpPr/>
          <p:nvPr/>
        </p:nvSpPr>
        <p:spPr>
          <a:xfrm>
            <a:off x="2564451" y="346889"/>
            <a:ext cx="1496568" cy="868680"/>
          </a:xfrm>
          <a:prstGeom prst="flowChartProcess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Tim </a:t>
            </a:r>
            <a:r>
              <a:rPr lang="en-GB" sz="1400" b="1" dirty="0" err="1"/>
              <a:t>Rheoli</a:t>
            </a:r>
            <a:endParaRPr lang="en-GB" sz="1400" b="1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FB40802-2E1A-436D-A98D-DE02C5E4C198}"/>
              </a:ext>
            </a:extLst>
          </p:cNvPr>
          <p:cNvSpPr/>
          <p:nvPr/>
        </p:nvSpPr>
        <p:spPr>
          <a:xfrm>
            <a:off x="4927125" y="505076"/>
            <a:ext cx="2772046" cy="868680"/>
          </a:xfrm>
          <a:prstGeom prst="flowChartProcess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Yr </a:t>
            </a:r>
            <a:r>
              <a:rPr lang="en-GB" b="1" dirty="0" err="1"/>
              <a:t>Athro</a:t>
            </a:r>
            <a:r>
              <a:rPr lang="en-GB" b="1" dirty="0"/>
              <a:t> Mirjam Plantinga</a:t>
            </a:r>
            <a:r>
              <a:rPr lang="en-GB" dirty="0"/>
              <a:t>, </a:t>
            </a:r>
          </a:p>
          <a:p>
            <a:pPr algn="ctr"/>
            <a:r>
              <a:rPr lang="en-GB" dirty="0"/>
              <a:t>Pro Is-</a:t>
            </a:r>
            <a:r>
              <a:rPr lang="en-GB" dirty="0" err="1"/>
              <a:t>Ganghellor</a:t>
            </a:r>
            <a:endParaRPr lang="en-GB" dirty="0"/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D575D08B-D143-47D7-B05D-E7C26785B04A}"/>
              </a:ext>
            </a:extLst>
          </p:cNvPr>
          <p:cNvSpPr/>
          <p:nvPr/>
        </p:nvSpPr>
        <p:spPr>
          <a:xfrm>
            <a:off x="6841687" y="1613234"/>
            <a:ext cx="2213674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Dr Malcolm Maclean,   </a:t>
            </a:r>
            <a:r>
              <a:rPr lang="en-GB" sz="1200" dirty="0" err="1"/>
              <a:t>Cyfarwyddwr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r>
              <a:rPr lang="en-GB" sz="1200" dirty="0"/>
              <a:t> </a:t>
            </a:r>
            <a:r>
              <a:rPr lang="en-GB" sz="1200" dirty="0" err="1"/>
              <a:t>dros</a:t>
            </a:r>
            <a:r>
              <a:rPr lang="en-GB" sz="1200" dirty="0"/>
              <a:t> </a:t>
            </a:r>
            <a:r>
              <a:rPr lang="en-GB" sz="1200" dirty="0" err="1"/>
              <a:t>dro</a:t>
            </a:r>
            <a:r>
              <a:rPr lang="en-GB" sz="1200" dirty="0"/>
              <a:t> y Coleg </a:t>
            </a:r>
            <a:r>
              <a:rPr lang="en-GB" sz="1200" dirty="0" err="1"/>
              <a:t>Doethurol</a:t>
            </a:r>
            <a:endParaRPr lang="en-GB" sz="1200" dirty="0"/>
          </a:p>
        </p:txBody>
      </p:sp>
      <p:pic>
        <p:nvPicPr>
          <p:cNvPr id="87" name="Picture 86" descr="Text&#10;&#10;Description automatically generated with medium confidence">
            <a:extLst>
              <a:ext uri="{FF2B5EF4-FFF2-40B4-BE49-F238E27FC236}">
                <a16:creationId xmlns:a16="http://schemas.microsoft.com/office/drawing/2014/main" id="{7B78ECD8-28B2-478B-8E4D-1AB0BD65C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C63A0B98-C1E2-6AA1-3725-B8732B337044}"/>
              </a:ext>
            </a:extLst>
          </p:cNvPr>
          <p:cNvSpPr/>
          <p:nvPr/>
        </p:nvSpPr>
        <p:spPr>
          <a:xfrm>
            <a:off x="1491374" y="2994660"/>
            <a:ext cx="1821361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Dr Errietta Bissa,   </a:t>
            </a:r>
          </a:p>
          <a:p>
            <a:pPr algn="ctr"/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Datblygiad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AFA58D55-C5D0-23F3-C41D-D677EA200DCF}"/>
              </a:ext>
            </a:extLst>
          </p:cNvPr>
          <p:cNvSpPr/>
          <p:nvPr/>
        </p:nvSpPr>
        <p:spPr>
          <a:xfrm>
            <a:off x="3618307" y="1613234"/>
            <a:ext cx="1821361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Yr </a:t>
            </a:r>
            <a:r>
              <a:rPr lang="en-GB" sz="1200" b="1" dirty="0" err="1"/>
              <a:t>Athro</a:t>
            </a:r>
            <a:r>
              <a:rPr lang="en-GB" sz="1200" b="1" dirty="0"/>
              <a:t> Kyle Erickson,   </a:t>
            </a:r>
            <a:r>
              <a:rPr lang="en-GB" sz="1200" dirty="0" err="1"/>
              <a:t>Cyfarwyddwr</a:t>
            </a:r>
            <a:r>
              <a:rPr lang="en-GB" sz="1200" dirty="0"/>
              <a:t> </a:t>
            </a:r>
            <a:r>
              <a:rPr lang="en-GB" sz="1200" dirty="0" err="1"/>
              <a:t>Profiadau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90C03626-36CB-58CE-B9C7-236651C6CC3C}"/>
              </a:ext>
            </a:extLst>
          </p:cNvPr>
          <p:cNvSpPr/>
          <p:nvPr/>
        </p:nvSpPr>
        <p:spPr>
          <a:xfrm>
            <a:off x="4061019" y="2960871"/>
            <a:ext cx="1821361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Teleri James,   </a:t>
            </a:r>
          </a:p>
          <a:p>
            <a:pPr algn="ctr"/>
            <a:r>
              <a:rPr lang="en-GB" sz="1200" dirty="0" err="1"/>
              <a:t>Pennaeth</a:t>
            </a:r>
            <a:r>
              <a:rPr lang="en-GB" sz="1200" dirty="0"/>
              <a:t> y </a:t>
            </a:r>
            <a:r>
              <a:rPr lang="en-GB" sz="1200" dirty="0" err="1"/>
              <a:t>Swyddfa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EC71EED6-AB76-876C-2E9E-290A4CC8BBAD}"/>
              </a:ext>
            </a:extLst>
          </p:cNvPr>
          <p:cNvSpPr/>
          <p:nvPr/>
        </p:nvSpPr>
        <p:spPr>
          <a:xfrm>
            <a:off x="6841687" y="2960871"/>
            <a:ext cx="1821361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Dr Magdalena Ohrman,   </a:t>
            </a:r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Achosion</a:t>
            </a:r>
            <a:r>
              <a:rPr lang="en-GB" sz="1200" dirty="0"/>
              <a:t> </a:t>
            </a:r>
            <a:r>
              <a:rPr lang="en-GB" sz="1200" dirty="0" err="1"/>
              <a:t>Myfyrwyr</a:t>
            </a:r>
            <a:endParaRPr lang="en-GB" sz="1200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9D23B5B-01FC-5B26-9EE3-D840FA28A89C}"/>
              </a:ext>
            </a:extLst>
          </p:cNvPr>
          <p:cNvSpPr/>
          <p:nvPr/>
        </p:nvSpPr>
        <p:spPr>
          <a:xfrm>
            <a:off x="9309776" y="2960871"/>
            <a:ext cx="1821361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Datblygu</a:t>
            </a:r>
            <a:r>
              <a:rPr lang="en-GB" sz="1200" dirty="0"/>
              <a:t> </a:t>
            </a:r>
            <a:r>
              <a:rPr lang="en-GB" sz="1200" dirty="0" err="1"/>
              <a:t>Ymarfer</a:t>
            </a:r>
            <a:r>
              <a:rPr lang="en-GB" sz="1200" dirty="0"/>
              <a:t> </a:t>
            </a:r>
            <a:r>
              <a:rPr lang="en-GB" sz="1200" dirty="0" err="1"/>
              <a:t>Addysgol</a:t>
            </a:r>
            <a:endParaRPr lang="en-GB" sz="1200" dirty="0"/>
          </a:p>
          <a:p>
            <a:pPr algn="ctr"/>
            <a:r>
              <a:rPr lang="en-GB" sz="1200" dirty="0"/>
              <a:t>(</a:t>
            </a:r>
            <a:r>
              <a:rPr lang="en-GB" sz="1200" dirty="0" err="1"/>
              <a:t>Swydd</a:t>
            </a:r>
            <a:r>
              <a:rPr lang="en-GB" sz="1200" dirty="0"/>
              <a:t> wag)</a:t>
            </a:r>
          </a:p>
        </p:txBody>
      </p:sp>
    </p:spTree>
    <p:extLst>
      <p:ext uri="{BB962C8B-B14F-4D97-AF65-F5344CB8AC3E}">
        <p14:creationId xmlns:p14="http://schemas.microsoft.com/office/powerpoint/2010/main" val="201984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051BD0ED-A0D5-427B-B6A5-660D4B86792D}"/>
              </a:ext>
            </a:extLst>
          </p:cNvPr>
          <p:cNvSpPr/>
          <p:nvPr/>
        </p:nvSpPr>
        <p:spPr>
          <a:xfrm>
            <a:off x="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A591E1B9-7B6D-4037-A3C1-CFED3D84B2ED}"/>
              </a:ext>
            </a:extLst>
          </p:cNvPr>
          <p:cNvCxnSpPr>
            <a:cxnSpLocks/>
            <a:stCxn id="34" idx="1"/>
            <a:endCxn id="36" idx="3"/>
          </p:cNvCxnSpPr>
          <p:nvPr/>
        </p:nvCxnSpPr>
        <p:spPr>
          <a:xfrm flipH="1">
            <a:off x="6126479" y="2604314"/>
            <a:ext cx="1" cy="251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F2E28E85-9386-43CD-A5F4-FA7A365AAE07}"/>
              </a:ext>
            </a:extLst>
          </p:cNvPr>
          <p:cNvSpPr/>
          <p:nvPr/>
        </p:nvSpPr>
        <p:spPr>
          <a:xfrm>
            <a:off x="2555658" y="318516"/>
            <a:ext cx="1496568" cy="868680"/>
          </a:xfrm>
          <a:prstGeom prst="flowChartProcess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Fframwaith</a:t>
            </a:r>
            <a:r>
              <a:rPr lang="en-GB" sz="1400" b="1" dirty="0"/>
              <a:t> </a:t>
            </a:r>
            <a:r>
              <a:rPr lang="en-GB" sz="1400" b="1" dirty="0" err="1"/>
              <a:t>Achosion</a:t>
            </a:r>
            <a:r>
              <a:rPr lang="en-GB" sz="1400" b="1" dirty="0"/>
              <a:t> </a:t>
            </a:r>
            <a:r>
              <a:rPr lang="en-GB" sz="1400" b="1" dirty="0" err="1"/>
              <a:t>Myfyrwyr</a:t>
            </a:r>
            <a:endParaRPr lang="en-GB" sz="1400" b="1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FB40802-2E1A-436D-A98D-DE02C5E4C198}"/>
              </a:ext>
            </a:extLst>
          </p:cNvPr>
          <p:cNvSpPr/>
          <p:nvPr/>
        </p:nvSpPr>
        <p:spPr>
          <a:xfrm>
            <a:off x="4740456" y="318516"/>
            <a:ext cx="2772046" cy="868680"/>
          </a:xfrm>
          <a:prstGeom prst="flowChartProcess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Yr </a:t>
            </a:r>
            <a:r>
              <a:rPr lang="en-GB" b="1" dirty="0" err="1"/>
              <a:t>Athro</a:t>
            </a:r>
            <a:r>
              <a:rPr lang="en-GB" b="1" dirty="0"/>
              <a:t> Mirjam Plantinga</a:t>
            </a:r>
            <a:r>
              <a:rPr lang="en-GB" dirty="0"/>
              <a:t>, </a:t>
            </a:r>
          </a:p>
          <a:p>
            <a:pPr algn="ctr"/>
            <a:r>
              <a:rPr lang="en-GB" dirty="0"/>
              <a:t>Pro Is-</a:t>
            </a:r>
            <a:r>
              <a:rPr lang="en-GB" dirty="0" err="1"/>
              <a:t>Ganghellor</a:t>
            </a:r>
            <a:endParaRPr lang="en-GB" dirty="0"/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D575D08B-D143-47D7-B05D-E7C26785B04A}"/>
              </a:ext>
            </a:extLst>
          </p:cNvPr>
          <p:cNvSpPr/>
          <p:nvPr/>
        </p:nvSpPr>
        <p:spPr>
          <a:xfrm>
            <a:off x="5215799" y="1735634"/>
            <a:ext cx="1821361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Dr Magdalena Ohrman,   </a:t>
            </a:r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Achosion</a:t>
            </a:r>
            <a:r>
              <a:rPr lang="en-GB" sz="1200" dirty="0"/>
              <a:t> </a:t>
            </a:r>
            <a:r>
              <a:rPr lang="en-GB" sz="1200" dirty="0" err="1"/>
              <a:t>Myfyrwyr</a:t>
            </a:r>
            <a:endParaRPr lang="en-GB" sz="1200" dirty="0"/>
          </a:p>
        </p:txBody>
      </p:sp>
      <p:sp>
        <p:nvSpPr>
          <p:cNvPr id="35" name="Rectangle: Diagonal Corners Rounded 34">
            <a:extLst>
              <a:ext uri="{FF2B5EF4-FFF2-40B4-BE49-F238E27FC236}">
                <a16:creationId xmlns:a16="http://schemas.microsoft.com/office/drawing/2014/main" id="{E41ACF32-989D-473A-9A0F-5974949C8563}"/>
              </a:ext>
            </a:extLst>
          </p:cNvPr>
          <p:cNvSpPr/>
          <p:nvPr/>
        </p:nvSpPr>
        <p:spPr>
          <a:xfrm>
            <a:off x="4571292" y="3646169"/>
            <a:ext cx="1268214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Andrew Gough</a:t>
            </a:r>
            <a:r>
              <a:rPr lang="en-GB" sz="1200" dirty="0"/>
              <a:t>, </a:t>
            </a:r>
            <a:r>
              <a:rPr lang="en-GB" sz="1200" dirty="0" err="1"/>
              <a:t>Uwch</a:t>
            </a:r>
            <a:r>
              <a:rPr lang="en-GB" sz="1200" dirty="0"/>
              <a:t> </a:t>
            </a:r>
            <a:r>
              <a:rPr lang="en-GB" sz="1200" dirty="0" err="1"/>
              <a:t>Swyddog</a:t>
            </a:r>
            <a:r>
              <a:rPr lang="en-GB" sz="1200" dirty="0"/>
              <a:t> </a:t>
            </a:r>
            <a:r>
              <a:rPr lang="en-GB" sz="1200" dirty="0" err="1"/>
              <a:t>Ansawdd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sp>
        <p:nvSpPr>
          <p:cNvPr id="36" name="Rectangle: Diagonal Corners Rounded 35">
            <a:extLst>
              <a:ext uri="{FF2B5EF4-FFF2-40B4-BE49-F238E27FC236}">
                <a16:creationId xmlns:a16="http://schemas.microsoft.com/office/drawing/2014/main" id="{2BEC57C6-C56E-4368-804C-97203EFB8BA4}"/>
              </a:ext>
            </a:extLst>
          </p:cNvPr>
          <p:cNvSpPr/>
          <p:nvPr/>
        </p:nvSpPr>
        <p:spPr>
          <a:xfrm>
            <a:off x="5523564" y="5122366"/>
            <a:ext cx="1205830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err="1"/>
              <a:t>Swyddogion</a:t>
            </a:r>
            <a:r>
              <a:rPr lang="en-GB" sz="1200" b="1" dirty="0"/>
              <a:t> </a:t>
            </a:r>
            <a:r>
              <a:rPr lang="en-GB" sz="1200" b="1" dirty="0" err="1"/>
              <a:t>Achos</a:t>
            </a:r>
            <a:r>
              <a:rPr lang="en-GB" sz="1200" b="1" dirty="0"/>
              <a:t> a </a:t>
            </a:r>
            <a:r>
              <a:rPr lang="en-GB" sz="1200" b="1" dirty="0" err="1"/>
              <a:t>delir</a:t>
            </a:r>
            <a:r>
              <a:rPr lang="en-GB" sz="1200" b="1" dirty="0"/>
              <a:t> </a:t>
            </a:r>
            <a:r>
              <a:rPr lang="en-GB" sz="1200" b="1" dirty="0" err="1"/>
              <a:t>wrth</a:t>
            </a:r>
            <a:r>
              <a:rPr lang="en-GB" sz="1200" b="1" dirty="0"/>
              <a:t> yr </a:t>
            </a:r>
            <a:r>
              <a:rPr lang="en-GB" sz="1200" b="1" dirty="0" err="1"/>
              <a:t>awr</a:t>
            </a:r>
            <a:endParaRPr lang="en-GB" sz="1200" b="1" dirty="0"/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741D5C58-FEAD-4E98-ABEA-FEE7D7924677}"/>
              </a:ext>
            </a:extLst>
          </p:cNvPr>
          <p:cNvCxnSpPr>
            <a:cxnSpLocks/>
            <a:stCxn id="34" idx="1"/>
            <a:endCxn id="35" idx="3"/>
          </p:cNvCxnSpPr>
          <p:nvPr/>
        </p:nvCxnSpPr>
        <p:spPr>
          <a:xfrm rot="5400000">
            <a:off x="5145013" y="2664701"/>
            <a:ext cx="1041855" cy="921081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: Diagonal Corners Rounded 85">
            <a:extLst>
              <a:ext uri="{FF2B5EF4-FFF2-40B4-BE49-F238E27FC236}">
                <a16:creationId xmlns:a16="http://schemas.microsoft.com/office/drawing/2014/main" id="{45189E16-7548-4012-AEFD-F0F90F77A913}"/>
              </a:ext>
            </a:extLst>
          </p:cNvPr>
          <p:cNvSpPr/>
          <p:nvPr/>
        </p:nvSpPr>
        <p:spPr>
          <a:xfrm>
            <a:off x="6334373" y="3646169"/>
            <a:ext cx="1280153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Gwion Ramage</a:t>
            </a:r>
            <a:r>
              <a:rPr lang="en-GB" sz="1200" dirty="0"/>
              <a:t>, </a:t>
            </a:r>
            <a:r>
              <a:rPr lang="en-GB" sz="1200" dirty="0" err="1"/>
              <a:t>Uwch</a:t>
            </a:r>
            <a:r>
              <a:rPr lang="en-GB" sz="1200" dirty="0"/>
              <a:t> </a:t>
            </a:r>
            <a:r>
              <a:rPr lang="en-GB" sz="1200" dirty="0" err="1"/>
              <a:t>Swyddog</a:t>
            </a:r>
            <a:r>
              <a:rPr lang="en-GB" sz="1200" dirty="0"/>
              <a:t> </a:t>
            </a:r>
            <a:r>
              <a:rPr lang="en-GB" sz="1200" dirty="0" err="1"/>
              <a:t>Ansawdd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F98CFCAB-EB78-4BF1-B684-AAA774C89F0C}"/>
              </a:ext>
            </a:extLst>
          </p:cNvPr>
          <p:cNvCxnSpPr>
            <a:cxnSpLocks/>
            <a:stCxn id="34" idx="1"/>
            <a:endCxn id="86" idx="3"/>
          </p:cNvCxnSpPr>
          <p:nvPr/>
        </p:nvCxnSpPr>
        <p:spPr>
          <a:xfrm rot="16200000" flipH="1">
            <a:off x="6029538" y="2701256"/>
            <a:ext cx="1041855" cy="847970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Diagonal Corners Rounded 37">
            <a:extLst>
              <a:ext uri="{FF2B5EF4-FFF2-40B4-BE49-F238E27FC236}">
                <a16:creationId xmlns:a16="http://schemas.microsoft.com/office/drawing/2014/main" id="{F2003EDA-0164-48B5-9371-781446F345F9}"/>
              </a:ext>
            </a:extLst>
          </p:cNvPr>
          <p:cNvSpPr/>
          <p:nvPr/>
        </p:nvSpPr>
        <p:spPr>
          <a:xfrm>
            <a:off x="7901508" y="3646169"/>
            <a:ext cx="1388526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Victoria Watkins</a:t>
            </a:r>
            <a:r>
              <a:rPr lang="en-GB" sz="1200" dirty="0"/>
              <a:t>, </a:t>
            </a:r>
            <a:r>
              <a:rPr lang="en-GB" sz="1200" dirty="0" err="1"/>
              <a:t>Swyddog</a:t>
            </a:r>
            <a:r>
              <a:rPr lang="en-GB" sz="1200" dirty="0"/>
              <a:t> </a:t>
            </a:r>
            <a:r>
              <a:rPr lang="en-GB" sz="1200" dirty="0" err="1"/>
              <a:t>Gweinyddol</a:t>
            </a:r>
            <a:endParaRPr lang="en-GB" sz="1200" dirty="0"/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84BFD25A-8C3D-41BE-9C8D-DAC192257BA3}"/>
              </a:ext>
            </a:extLst>
          </p:cNvPr>
          <p:cNvCxnSpPr>
            <a:cxnSpLocks/>
            <a:stCxn id="34" idx="1"/>
            <a:endCxn id="38" idx="3"/>
          </p:cNvCxnSpPr>
          <p:nvPr/>
        </p:nvCxnSpPr>
        <p:spPr>
          <a:xfrm rot="16200000" flipH="1">
            <a:off x="6840198" y="1890595"/>
            <a:ext cx="1041855" cy="2469291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86" descr="Text&#10;&#10;Description automatically generated with medium confidence">
            <a:extLst>
              <a:ext uri="{FF2B5EF4-FFF2-40B4-BE49-F238E27FC236}">
                <a16:creationId xmlns:a16="http://schemas.microsoft.com/office/drawing/2014/main" id="{7B78ECD8-28B2-478B-8E4D-1AB0BD65C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51" name="Rectangle: Diagonal Corners Rounded 50">
            <a:extLst>
              <a:ext uri="{FF2B5EF4-FFF2-40B4-BE49-F238E27FC236}">
                <a16:creationId xmlns:a16="http://schemas.microsoft.com/office/drawing/2014/main" id="{68E46B51-2471-7D69-27EA-A6FAF7582B36}"/>
              </a:ext>
            </a:extLst>
          </p:cNvPr>
          <p:cNvSpPr/>
          <p:nvPr/>
        </p:nvSpPr>
        <p:spPr>
          <a:xfrm>
            <a:off x="2948426" y="3646169"/>
            <a:ext cx="1496568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Dave Sherwood</a:t>
            </a:r>
            <a:r>
              <a:rPr lang="en-GB" sz="1200" dirty="0"/>
              <a:t>, </a:t>
            </a:r>
            <a:r>
              <a:rPr lang="en-GB" sz="1200" dirty="0" err="1"/>
              <a:t>Swyddog</a:t>
            </a:r>
            <a:r>
              <a:rPr lang="en-GB" sz="1200" dirty="0"/>
              <a:t> </a:t>
            </a:r>
            <a:r>
              <a:rPr lang="en-GB" sz="1200" dirty="0" err="1"/>
              <a:t>Gweithredol</a:t>
            </a:r>
            <a:r>
              <a:rPr lang="en-GB" sz="1200" dirty="0"/>
              <a:t> </a:t>
            </a:r>
            <a:r>
              <a:rPr lang="en-GB" sz="1200" dirty="0" err="1"/>
              <a:t>Achosion</a:t>
            </a:r>
            <a:r>
              <a:rPr lang="en-GB" sz="1200" dirty="0"/>
              <a:t> </a:t>
            </a:r>
            <a:r>
              <a:rPr lang="en-GB" sz="1200" dirty="0" err="1"/>
              <a:t>Myfyrwyr</a:t>
            </a:r>
            <a:endParaRPr lang="en-GB" sz="1200" dirty="0"/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5A54F5F-0832-2738-15F6-D31F6A095D4A}"/>
              </a:ext>
            </a:extLst>
          </p:cNvPr>
          <p:cNvCxnSpPr>
            <a:cxnSpLocks/>
            <a:stCxn id="34" idx="1"/>
            <a:endCxn id="51" idx="3"/>
          </p:cNvCxnSpPr>
          <p:nvPr/>
        </p:nvCxnSpPr>
        <p:spPr>
          <a:xfrm rot="5400000">
            <a:off x="4390668" y="1910356"/>
            <a:ext cx="1041855" cy="242977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89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672E0E3A-D7E4-DAB0-4CBE-956DFB924B39}"/>
              </a:ext>
            </a:extLst>
          </p:cNvPr>
          <p:cNvSpPr/>
          <p:nvPr/>
        </p:nvSpPr>
        <p:spPr>
          <a:xfrm>
            <a:off x="-19145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7D282C19-B8CB-43A9-AE3E-AF72E829AAAE}"/>
              </a:ext>
            </a:extLst>
          </p:cNvPr>
          <p:cNvSpPr/>
          <p:nvPr/>
        </p:nvSpPr>
        <p:spPr>
          <a:xfrm>
            <a:off x="4884999" y="217857"/>
            <a:ext cx="2591063" cy="868680"/>
          </a:xfrm>
          <a:prstGeom prst="flowChartProcess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Teleri James</a:t>
            </a:r>
            <a:r>
              <a:rPr lang="en-GB" dirty="0"/>
              <a:t>,</a:t>
            </a:r>
            <a:br>
              <a:rPr lang="en-GB" dirty="0"/>
            </a:br>
            <a:r>
              <a:rPr lang="en-GB" dirty="0" err="1"/>
              <a:t>Pennaeth</a:t>
            </a:r>
            <a:r>
              <a:rPr lang="en-GB" dirty="0"/>
              <a:t> y </a:t>
            </a:r>
            <a:r>
              <a:rPr lang="en-GB" dirty="0" err="1"/>
              <a:t>Swyddfa</a:t>
            </a:r>
            <a:r>
              <a:rPr lang="en-GB" dirty="0"/>
              <a:t> </a:t>
            </a:r>
            <a:r>
              <a:rPr lang="en-GB" dirty="0" err="1"/>
              <a:t>Academaidd</a:t>
            </a:r>
            <a:endParaRPr lang="en-GB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CDB07714-DC4E-463D-B0E4-680E21A7F3B2}"/>
              </a:ext>
            </a:extLst>
          </p:cNvPr>
          <p:cNvSpPr/>
          <p:nvPr/>
        </p:nvSpPr>
        <p:spPr>
          <a:xfrm>
            <a:off x="2693782" y="217857"/>
            <a:ext cx="1496568" cy="868680"/>
          </a:xfrm>
          <a:prstGeom prst="flowChartProcess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Sicrhau</a:t>
            </a:r>
            <a:r>
              <a:rPr lang="en-GB" sz="1400" b="1" dirty="0"/>
              <a:t> </a:t>
            </a:r>
            <a:r>
              <a:rPr lang="en-GB" sz="1400" b="1" dirty="0" err="1"/>
              <a:t>Ansawdd</a:t>
            </a:r>
            <a:endParaRPr lang="en-GB" sz="1400" b="1" dirty="0"/>
          </a:p>
        </p:txBody>
      </p:sp>
      <p:sp>
        <p:nvSpPr>
          <p:cNvPr id="46" name="Rectangle: Diagonal Corners Rounded 45">
            <a:extLst>
              <a:ext uri="{FF2B5EF4-FFF2-40B4-BE49-F238E27FC236}">
                <a16:creationId xmlns:a16="http://schemas.microsoft.com/office/drawing/2014/main" id="{EE774D55-95DB-417A-AA43-1A8C399133C8}"/>
              </a:ext>
            </a:extLst>
          </p:cNvPr>
          <p:cNvSpPr/>
          <p:nvPr/>
        </p:nvSpPr>
        <p:spPr>
          <a:xfrm>
            <a:off x="4805493" y="1727693"/>
            <a:ext cx="1341120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Sarah Cornelius</a:t>
            </a:r>
            <a:r>
              <a:rPr lang="en-GB" sz="1200" dirty="0"/>
              <a:t>, </a:t>
            </a:r>
            <a:r>
              <a:rPr lang="en-GB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Swyddog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Gweithredol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Ansawdd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Academaidd</a:t>
            </a:r>
            <a:endParaRPr lang="en-GB" sz="1200" dirty="0"/>
          </a:p>
        </p:txBody>
      </p:sp>
      <p:sp>
        <p:nvSpPr>
          <p:cNvPr id="47" name="Rectangle: Diagonal Corners Rounded 46">
            <a:extLst>
              <a:ext uri="{FF2B5EF4-FFF2-40B4-BE49-F238E27FC236}">
                <a16:creationId xmlns:a16="http://schemas.microsoft.com/office/drawing/2014/main" id="{998267A8-830D-4484-A28E-EDFFDB1BA51A}"/>
              </a:ext>
            </a:extLst>
          </p:cNvPr>
          <p:cNvSpPr/>
          <p:nvPr/>
        </p:nvSpPr>
        <p:spPr>
          <a:xfrm>
            <a:off x="4833437" y="3157930"/>
            <a:ext cx="1262563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Beth H Jones,</a:t>
            </a:r>
            <a:endParaRPr lang="en-GB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200" dirty="0" err="1">
                <a:solidFill>
                  <a:sysClr val="windowText" lastClr="000000"/>
                </a:solidFill>
              </a:rPr>
              <a:t>Uwch</a:t>
            </a:r>
            <a:r>
              <a:rPr lang="en-GB" sz="1200" dirty="0">
                <a:solidFill>
                  <a:sysClr val="windowText" lastClr="000000"/>
                </a:solidFill>
              </a:rPr>
              <a:t> </a:t>
            </a:r>
            <a:r>
              <a:rPr lang="en-GB" sz="1200" dirty="0" err="1">
                <a:solidFill>
                  <a:sysClr val="windowText" lastClr="000000"/>
                </a:solidFill>
              </a:rPr>
              <a:t>Swyddog</a:t>
            </a:r>
            <a:r>
              <a:rPr lang="en-GB" sz="1200" dirty="0">
                <a:solidFill>
                  <a:sysClr val="windowText" lastClr="000000"/>
                </a:solidFill>
              </a:rPr>
              <a:t> </a:t>
            </a:r>
            <a:r>
              <a:rPr lang="en-GB" sz="1200" dirty="0" err="1">
                <a:solidFill>
                  <a:sysClr val="windowText" lastClr="000000"/>
                </a:solidFill>
              </a:rPr>
              <a:t>Ansawdd</a:t>
            </a:r>
            <a:r>
              <a:rPr lang="en-GB" sz="1200" dirty="0">
                <a:solidFill>
                  <a:sysClr val="windowText" lastClr="000000"/>
                </a:solidFill>
              </a:rPr>
              <a:t> </a:t>
            </a:r>
            <a:r>
              <a:rPr lang="en-GB" sz="1200" dirty="0" err="1">
                <a:solidFill>
                  <a:sysClr val="windowText" lastClr="000000"/>
                </a:solidFill>
              </a:rPr>
              <a:t>Academaidd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48" name="Rectangle: Diagonal Corners Rounded 47">
            <a:extLst>
              <a:ext uri="{FF2B5EF4-FFF2-40B4-BE49-F238E27FC236}">
                <a16:creationId xmlns:a16="http://schemas.microsoft.com/office/drawing/2014/main" id="{D33363AF-8EDE-4887-B48E-C614E248CD3C}"/>
              </a:ext>
            </a:extLst>
          </p:cNvPr>
          <p:cNvSpPr/>
          <p:nvPr/>
        </p:nvSpPr>
        <p:spPr>
          <a:xfrm>
            <a:off x="6297179" y="3157930"/>
            <a:ext cx="1307393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err="1"/>
              <a:t>Swyddog</a:t>
            </a:r>
            <a:r>
              <a:rPr lang="en-GB" sz="1100" dirty="0"/>
              <a:t> </a:t>
            </a:r>
            <a:r>
              <a:rPr lang="en-GB" sz="1100" dirty="0" err="1"/>
              <a:t>Gweinyddol</a:t>
            </a:r>
            <a:endParaRPr lang="en-GB" sz="1100" dirty="0"/>
          </a:p>
          <a:p>
            <a:pPr algn="ctr"/>
            <a:r>
              <a:rPr lang="en-GB" sz="1100" dirty="0"/>
              <a:t>(</a:t>
            </a:r>
            <a:r>
              <a:rPr lang="en-GB" sz="1100" dirty="0" err="1"/>
              <a:t>Swydd</a:t>
            </a:r>
            <a:r>
              <a:rPr lang="en-GB" sz="1100" dirty="0"/>
              <a:t> wag)</a:t>
            </a:r>
          </a:p>
        </p:txBody>
      </p: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DA6CF5F5-D572-4369-8248-3A949C856BA9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557" y="2223457"/>
            <a:ext cx="561557" cy="1307392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86" descr="Text&#10;&#10;Description automatically generated with medium confidence">
            <a:extLst>
              <a:ext uri="{FF2B5EF4-FFF2-40B4-BE49-F238E27FC236}">
                <a16:creationId xmlns:a16="http://schemas.microsoft.com/office/drawing/2014/main" id="{7B78ECD8-28B2-478B-8E4D-1AB0BD65C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1C19D8EF-7F54-9D67-49C2-FAB1A4CB3176}"/>
              </a:ext>
            </a:extLst>
          </p:cNvPr>
          <p:cNvSpPr/>
          <p:nvPr/>
        </p:nvSpPr>
        <p:spPr>
          <a:xfrm>
            <a:off x="3266569" y="3157930"/>
            <a:ext cx="1343529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Richard Buckley,</a:t>
            </a:r>
            <a:endParaRPr lang="en-GB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200" dirty="0" err="1">
                <a:solidFill>
                  <a:sysClr val="windowText" lastClr="000000"/>
                </a:solidFill>
              </a:rPr>
              <a:t>Prif</a:t>
            </a:r>
            <a:r>
              <a:rPr lang="en-GB" sz="1200" dirty="0">
                <a:solidFill>
                  <a:sysClr val="windowText" lastClr="000000"/>
                </a:solidFill>
              </a:rPr>
              <a:t> </a:t>
            </a:r>
            <a:r>
              <a:rPr lang="en-GB" sz="1200" dirty="0" err="1">
                <a:solidFill>
                  <a:sysClr val="windowText" lastClr="000000"/>
                </a:solidFill>
              </a:rPr>
              <a:t>Swyddog</a:t>
            </a:r>
            <a:r>
              <a:rPr lang="en-GB" sz="1200" dirty="0">
                <a:solidFill>
                  <a:sysClr val="windowText" lastClr="000000"/>
                </a:solidFill>
              </a:rPr>
              <a:t> </a:t>
            </a:r>
            <a:r>
              <a:rPr lang="en-GB" sz="1200" dirty="0" err="1">
                <a:solidFill>
                  <a:sysClr val="windowText" lastClr="000000"/>
                </a:solidFill>
              </a:rPr>
              <a:t>Ansawdd</a:t>
            </a:r>
            <a:r>
              <a:rPr lang="en-GB" sz="1200" dirty="0">
                <a:solidFill>
                  <a:sysClr val="windowText" lastClr="000000"/>
                </a:solidFill>
              </a:rPr>
              <a:t> </a:t>
            </a:r>
            <a:r>
              <a:rPr lang="en-GB" sz="1200" dirty="0" err="1">
                <a:solidFill>
                  <a:sysClr val="windowText" lastClr="000000"/>
                </a:solidFill>
              </a:rPr>
              <a:t>Academaidd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1BFD77C2-6BC5-2084-3335-5230A29509F2}"/>
              </a:ext>
            </a:extLst>
          </p:cNvPr>
          <p:cNvCxnSpPr>
            <a:cxnSpLocks/>
          </p:cNvCxnSpPr>
          <p:nvPr/>
        </p:nvCxnSpPr>
        <p:spPr>
          <a:xfrm rot="5400000">
            <a:off x="3719723" y="3017539"/>
            <a:ext cx="280779" cy="1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860475D-2525-8FA1-8739-ED92A492592F}"/>
              </a:ext>
            </a:extLst>
          </p:cNvPr>
          <p:cNvCxnSpPr>
            <a:cxnSpLocks/>
          </p:cNvCxnSpPr>
          <p:nvPr/>
        </p:nvCxnSpPr>
        <p:spPr>
          <a:xfrm rot="5400000">
            <a:off x="5313249" y="3017538"/>
            <a:ext cx="280779" cy="1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14DE98-29EB-EDCF-1532-F190EB2B4070}"/>
              </a:ext>
            </a:extLst>
          </p:cNvPr>
          <p:cNvCxnSpPr/>
          <p:nvPr/>
        </p:nvCxnSpPr>
        <p:spPr>
          <a:xfrm flipH="1">
            <a:off x="3860112" y="2877149"/>
            <a:ext cx="15935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73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0D52C68-0100-4150-BE3E-0E713FA6245F}"/>
              </a:ext>
            </a:extLst>
          </p:cNvPr>
          <p:cNvSpPr/>
          <p:nvPr/>
        </p:nvSpPr>
        <p:spPr>
          <a:xfrm>
            <a:off x="-6096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AC4552D6-41A0-4B90-8A25-85665CE02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62B668-2590-4619-9F95-6DF9DC465195}"/>
              </a:ext>
            </a:extLst>
          </p:cNvPr>
          <p:cNvSpPr/>
          <p:nvPr/>
        </p:nvSpPr>
        <p:spPr>
          <a:xfrm>
            <a:off x="1130752" y="1944684"/>
            <a:ext cx="2143097" cy="82530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Dr Malcom Maclean</a:t>
            </a:r>
            <a:r>
              <a:rPr lang="en-GB" sz="1200" dirty="0"/>
              <a:t>, </a:t>
            </a:r>
            <a:r>
              <a:rPr lang="en-GB" sz="1200" dirty="0" err="1"/>
              <a:t>Cyfarwyddwr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r>
              <a:rPr lang="en-GB" sz="1200" dirty="0"/>
              <a:t> </a:t>
            </a:r>
            <a:r>
              <a:rPr lang="en-GB" sz="1200" dirty="0" err="1"/>
              <a:t>dros</a:t>
            </a:r>
            <a:r>
              <a:rPr lang="en-GB" sz="1200" dirty="0"/>
              <a:t> </a:t>
            </a:r>
            <a:r>
              <a:rPr lang="en-GB" sz="1200" dirty="0" err="1"/>
              <a:t>dro</a:t>
            </a:r>
            <a:r>
              <a:rPr lang="en-GB" sz="1200" dirty="0"/>
              <a:t> Y Coleg </a:t>
            </a:r>
            <a:r>
              <a:rPr lang="en-GB" sz="1200" dirty="0" err="1"/>
              <a:t>Doethurol</a:t>
            </a:r>
            <a:endParaRPr lang="en-GB" sz="1200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8A0445B7-2414-4430-915A-926935761AAF}"/>
              </a:ext>
            </a:extLst>
          </p:cNvPr>
          <p:cNvSpPr/>
          <p:nvPr/>
        </p:nvSpPr>
        <p:spPr>
          <a:xfrm>
            <a:off x="4189266" y="4060164"/>
            <a:ext cx="1549470" cy="955181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Victoria Pearcy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100" dirty="0" err="1">
                <a:solidFill>
                  <a:schemeClr val="tx1"/>
                </a:solidFill>
              </a:rPr>
              <a:t>Uwch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Swyddog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Ansawdd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Academaidd</a:t>
            </a:r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 err="1">
                <a:solidFill>
                  <a:schemeClr val="tx1"/>
                </a:solidFill>
              </a:rPr>
              <a:t>Ar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  <a:r>
              <a:rPr lang="en-GB" sz="1100" b="1" dirty="0" err="1">
                <a:solidFill>
                  <a:schemeClr val="tx1"/>
                </a:solidFill>
              </a:rPr>
              <a:t>secondiad</a:t>
            </a:r>
            <a:r>
              <a:rPr lang="en-GB" sz="1100" b="1" dirty="0">
                <a:solidFill>
                  <a:schemeClr val="tx1"/>
                </a:solidFill>
              </a:rPr>
              <a:t> tan </a:t>
            </a:r>
            <a:r>
              <a:rPr lang="en-GB" sz="1100" b="1" dirty="0" err="1">
                <a:solidFill>
                  <a:schemeClr val="tx1"/>
                </a:solidFill>
              </a:rPr>
              <a:t>Ebrill</a:t>
            </a:r>
            <a:r>
              <a:rPr lang="en-GB" sz="1100" b="1" dirty="0">
                <a:solidFill>
                  <a:schemeClr val="tx1"/>
                </a:solidFill>
              </a:rPr>
              <a:t> 2024</a:t>
            </a: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771BA8C9-C03B-4792-BD56-10627F036EF3}"/>
              </a:ext>
            </a:extLst>
          </p:cNvPr>
          <p:cNvSpPr/>
          <p:nvPr/>
        </p:nvSpPr>
        <p:spPr>
          <a:xfrm>
            <a:off x="5841721" y="4071477"/>
            <a:ext cx="1682354" cy="955181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Steven Davies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GB" sz="1100" dirty="0" err="1">
                <a:solidFill>
                  <a:schemeClr val="tx1"/>
                </a:solidFill>
              </a:rPr>
              <a:t>Uwch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Swyddog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Ansawdd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Academaidd</a:t>
            </a:r>
            <a:r>
              <a:rPr lang="en-GB" sz="1100" dirty="0">
                <a:solidFill>
                  <a:schemeClr val="tx1"/>
                </a:solidFill>
              </a:rPr>
              <a:t> (</a:t>
            </a:r>
            <a:r>
              <a:rPr lang="en-GB" sz="1100" dirty="0" err="1">
                <a:solidFill>
                  <a:schemeClr val="tx1"/>
                </a:solidFill>
              </a:rPr>
              <a:t>dros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dro</a:t>
            </a:r>
            <a:r>
              <a:rPr lang="en-GB" sz="1100" dirty="0">
                <a:solidFill>
                  <a:schemeClr val="tx1"/>
                </a:solidFill>
              </a:rPr>
              <a:t> 0.5) / </a:t>
            </a:r>
            <a:r>
              <a:rPr lang="en-GB" sz="1100" dirty="0" err="1">
                <a:solidFill>
                  <a:schemeClr val="tx1"/>
                </a:solidFill>
              </a:rPr>
              <a:t>Swyddog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Gweinyddol</a:t>
            </a:r>
            <a:r>
              <a:rPr lang="en-GB" sz="1100" dirty="0">
                <a:solidFill>
                  <a:schemeClr val="tx1"/>
                </a:solidFill>
              </a:rPr>
              <a:t> (0.5)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92C4050-3364-4989-B101-4E2C4C22A488}"/>
              </a:ext>
            </a:extLst>
          </p:cNvPr>
          <p:cNvSpPr/>
          <p:nvPr/>
        </p:nvSpPr>
        <p:spPr>
          <a:xfrm>
            <a:off x="2240688" y="4057230"/>
            <a:ext cx="1635840" cy="825309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Dr Malcom Maclean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200" dirty="0" err="1">
                <a:solidFill>
                  <a:schemeClr val="tx1"/>
                </a:solidFill>
              </a:rPr>
              <a:t>Rheolwr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Goruchwylwyr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Cronfa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Doethurol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C71809E9-EB23-49FC-ABAC-6786B7174DAF}"/>
              </a:ext>
            </a:extLst>
          </p:cNvPr>
          <p:cNvSpPr/>
          <p:nvPr/>
        </p:nvSpPr>
        <p:spPr>
          <a:xfrm>
            <a:off x="638542" y="4058103"/>
            <a:ext cx="1389888" cy="825309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Dr Nina Sharp, </a:t>
            </a:r>
            <a:r>
              <a:rPr lang="en-GB" sz="1200" dirty="0" err="1">
                <a:solidFill>
                  <a:schemeClr val="tx1"/>
                </a:solidFill>
              </a:rPr>
              <a:t>Datblygwr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Ymchwilwyr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4E5BCD-94D3-4520-8961-FE15A4038E78}"/>
              </a:ext>
            </a:extLst>
          </p:cNvPr>
          <p:cNvSpPr/>
          <p:nvPr/>
        </p:nvSpPr>
        <p:spPr>
          <a:xfrm>
            <a:off x="5287624" y="2057404"/>
            <a:ext cx="1704308" cy="82530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Yr </a:t>
            </a:r>
            <a:r>
              <a:rPr lang="en-GB" sz="1200" b="1" dirty="0" err="1"/>
              <a:t>Athro</a:t>
            </a:r>
            <a:r>
              <a:rPr lang="en-GB" sz="1200" b="1" dirty="0"/>
              <a:t> Kyle Erickson</a:t>
            </a:r>
            <a:r>
              <a:rPr lang="en-GB" sz="1200" dirty="0"/>
              <a:t>, </a:t>
            </a:r>
            <a:r>
              <a:rPr lang="en-GB" sz="1200" dirty="0" err="1"/>
              <a:t>Cyfarwyddwr</a:t>
            </a:r>
            <a:r>
              <a:rPr lang="en-GB" sz="1200" dirty="0"/>
              <a:t> </a:t>
            </a:r>
            <a:r>
              <a:rPr lang="en-GB" sz="1200" dirty="0" err="1"/>
              <a:t>Profiadau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A783447-CADE-4D74-B701-2B51B6624C6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59749" y="3151533"/>
            <a:ext cx="1262879" cy="524156"/>
          </a:xfrm>
          <a:prstGeom prst="bentConnector3">
            <a:avLst>
              <a:gd name="adj1" fmla="val 53657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B661679-7132-49D4-A689-5E669200FB43}"/>
              </a:ext>
            </a:extLst>
          </p:cNvPr>
          <p:cNvCxnSpPr>
            <a:cxnSpLocks/>
          </p:cNvCxnSpPr>
          <p:nvPr/>
        </p:nvCxnSpPr>
        <p:spPr>
          <a:xfrm rot="5400000">
            <a:off x="4823055" y="2948919"/>
            <a:ext cx="1184412" cy="1032215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EBA1767-15BF-466E-B634-BA389865922F}"/>
              </a:ext>
            </a:extLst>
          </p:cNvPr>
          <p:cNvSpPr/>
          <p:nvPr/>
        </p:nvSpPr>
        <p:spPr>
          <a:xfrm>
            <a:off x="9198307" y="1901104"/>
            <a:ext cx="1389888" cy="82530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Elin Bishop</a:t>
            </a:r>
            <a:r>
              <a:rPr lang="en-GB" sz="1200" dirty="0"/>
              <a:t>, </a:t>
            </a:r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Gweithredol</a:t>
            </a:r>
            <a:r>
              <a:rPr lang="en-GB" sz="1200" dirty="0"/>
              <a:t> y </a:t>
            </a:r>
            <a:r>
              <a:rPr lang="en-GB" sz="1200" dirty="0" err="1"/>
              <a:t>Gofrestrfa</a:t>
            </a:r>
            <a:endParaRPr lang="en-GB" sz="1200" dirty="0"/>
          </a:p>
        </p:txBody>
      </p:sp>
      <p:sp>
        <p:nvSpPr>
          <p:cNvPr id="47" name="Rectangle: Diagonal Corners Rounded 46">
            <a:extLst>
              <a:ext uri="{FF2B5EF4-FFF2-40B4-BE49-F238E27FC236}">
                <a16:creationId xmlns:a16="http://schemas.microsoft.com/office/drawing/2014/main" id="{BB5AEFAF-86C6-40A7-8DA5-CF1270B64DAF}"/>
              </a:ext>
            </a:extLst>
          </p:cNvPr>
          <p:cNvSpPr/>
          <p:nvPr/>
        </p:nvSpPr>
        <p:spPr>
          <a:xfrm>
            <a:off x="2565257" y="5457615"/>
            <a:ext cx="1389888" cy="825309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Goruchwylwyr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Cronfa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CAE7D06-A585-4F0C-8845-43374DB71301}"/>
              </a:ext>
            </a:extLst>
          </p:cNvPr>
          <p:cNvCxnSpPr>
            <a:cxnSpLocks/>
          </p:cNvCxnSpPr>
          <p:nvPr/>
        </p:nvCxnSpPr>
        <p:spPr>
          <a:xfrm>
            <a:off x="2877995" y="4927645"/>
            <a:ext cx="395854" cy="55522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DAC5BD62-8F15-42AB-955E-11AA3BD46D48}"/>
              </a:ext>
            </a:extLst>
          </p:cNvPr>
          <p:cNvCxnSpPr>
            <a:cxnSpLocks/>
            <a:stCxn id="35" idx="2"/>
          </p:cNvCxnSpPr>
          <p:nvPr/>
        </p:nvCxnSpPr>
        <p:spPr>
          <a:xfrm rot="16200000" flipH="1">
            <a:off x="9854487" y="2765176"/>
            <a:ext cx="1331691" cy="125416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Rectangle: Diagonal Corners Rounded 30">
            <a:extLst>
              <a:ext uri="{FF2B5EF4-FFF2-40B4-BE49-F238E27FC236}">
                <a16:creationId xmlns:a16="http://schemas.microsoft.com/office/drawing/2014/main" id="{22C7FA85-7475-45B8-BBD2-F2426EFBE2C1}"/>
              </a:ext>
            </a:extLst>
          </p:cNvPr>
          <p:cNvSpPr/>
          <p:nvPr/>
        </p:nvSpPr>
        <p:spPr>
          <a:xfrm>
            <a:off x="10452470" y="4058104"/>
            <a:ext cx="1389888" cy="825309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Megan Hughes</a:t>
            </a:r>
            <a:r>
              <a:rPr lang="en-GB" sz="1200" dirty="0">
                <a:solidFill>
                  <a:schemeClr val="tx1"/>
                </a:solidFill>
              </a:rPr>
              <a:t>,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100" dirty="0" err="1">
                <a:solidFill>
                  <a:schemeClr val="tx1"/>
                </a:solidFill>
              </a:rPr>
              <a:t>Swyddog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Cofrestrfa</a:t>
            </a:r>
            <a:r>
              <a:rPr lang="en-GB" sz="1100" dirty="0">
                <a:solidFill>
                  <a:schemeClr val="tx1"/>
                </a:solidFill>
              </a:rPr>
              <a:t> (</a:t>
            </a:r>
            <a:r>
              <a:rPr lang="en-GB" sz="1100" dirty="0" err="1">
                <a:solidFill>
                  <a:schemeClr val="tx1"/>
                </a:solidFill>
              </a:rPr>
              <a:t>Myfyrwyr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Ymchwil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C6E85A75-4067-4301-AD24-AC1DC7E064E2}"/>
              </a:ext>
            </a:extLst>
          </p:cNvPr>
          <p:cNvCxnSpPr>
            <a:cxnSpLocks/>
            <a:stCxn id="35" idx="2"/>
          </p:cNvCxnSpPr>
          <p:nvPr/>
        </p:nvCxnSpPr>
        <p:spPr>
          <a:xfrm rot="5400000">
            <a:off x="9096551" y="3261403"/>
            <a:ext cx="1331691" cy="26171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E4C86971-779C-3184-A68A-B70977BDDF15}"/>
              </a:ext>
            </a:extLst>
          </p:cNvPr>
          <p:cNvSpPr/>
          <p:nvPr/>
        </p:nvSpPr>
        <p:spPr>
          <a:xfrm>
            <a:off x="2425049" y="250485"/>
            <a:ext cx="1530096" cy="868681"/>
          </a:xfrm>
          <a:prstGeom prst="flowChartProcess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Y Coleg </a:t>
            </a:r>
            <a:r>
              <a:rPr lang="en-GB" sz="1400" b="1" dirty="0" err="1"/>
              <a:t>Doethurol</a:t>
            </a:r>
            <a:endParaRPr lang="en-GB" sz="1400" b="1" dirty="0"/>
          </a:p>
        </p:txBody>
      </p:sp>
      <p:sp>
        <p:nvSpPr>
          <p:cNvPr id="26" name="Rectangle: Diagonal Corners Rounded 25">
            <a:extLst>
              <a:ext uri="{FF2B5EF4-FFF2-40B4-BE49-F238E27FC236}">
                <a16:creationId xmlns:a16="http://schemas.microsoft.com/office/drawing/2014/main" id="{89D41639-B1A8-2D31-A7F6-2529934E9620}"/>
              </a:ext>
            </a:extLst>
          </p:cNvPr>
          <p:cNvSpPr/>
          <p:nvPr/>
        </p:nvSpPr>
        <p:spPr>
          <a:xfrm>
            <a:off x="9037940" y="4079457"/>
            <a:ext cx="1389888" cy="825309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Julia Davies</a:t>
            </a:r>
            <a:r>
              <a:rPr lang="en-GB" sz="1200" dirty="0">
                <a:solidFill>
                  <a:schemeClr val="tx1"/>
                </a:solidFill>
              </a:rPr>
              <a:t>, </a:t>
            </a:r>
            <a:r>
              <a:rPr lang="en-GB" sz="1100" dirty="0" err="1">
                <a:solidFill>
                  <a:schemeClr val="tx1"/>
                </a:solidFill>
              </a:rPr>
              <a:t>Swyddog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Cofrestrfa</a:t>
            </a:r>
            <a:r>
              <a:rPr lang="en-GB" sz="1100" dirty="0">
                <a:solidFill>
                  <a:schemeClr val="tx1"/>
                </a:solidFill>
              </a:rPr>
              <a:t> (</a:t>
            </a:r>
            <a:r>
              <a:rPr lang="en-GB" sz="1100" dirty="0" err="1">
                <a:solidFill>
                  <a:schemeClr val="tx1"/>
                </a:solidFill>
              </a:rPr>
              <a:t>Myfyrwyr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Ymchwil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32C64B8F-D080-25CB-B319-0084C4A82AD4}"/>
              </a:ext>
            </a:extLst>
          </p:cNvPr>
          <p:cNvSpPr/>
          <p:nvPr/>
        </p:nvSpPr>
        <p:spPr>
          <a:xfrm>
            <a:off x="4614420" y="217857"/>
            <a:ext cx="3393164" cy="868680"/>
          </a:xfrm>
          <a:prstGeom prst="flowChartProcess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Yr </a:t>
            </a:r>
            <a:r>
              <a:rPr lang="en-GB" b="1" dirty="0" err="1"/>
              <a:t>Athro</a:t>
            </a:r>
            <a:r>
              <a:rPr lang="en-GB" b="1" dirty="0"/>
              <a:t> Kyle Erickson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Cyfarwyddwr</a:t>
            </a:r>
            <a:r>
              <a:rPr lang="en-GB" dirty="0"/>
              <a:t> </a:t>
            </a:r>
            <a:r>
              <a:rPr lang="en-GB" dirty="0" err="1"/>
              <a:t>Profiadau</a:t>
            </a:r>
            <a:r>
              <a:rPr lang="en-GB" dirty="0"/>
              <a:t> </a:t>
            </a:r>
            <a:r>
              <a:rPr lang="en-GB" dirty="0" err="1"/>
              <a:t>Academaidd</a:t>
            </a:r>
            <a:endParaRPr lang="en-GB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FD73A41-A985-9857-A8A8-CF91EFA22BDA}"/>
              </a:ext>
            </a:extLst>
          </p:cNvPr>
          <p:cNvCxnSpPr>
            <a:cxnSpLocks/>
          </p:cNvCxnSpPr>
          <p:nvPr/>
        </p:nvCxnSpPr>
        <p:spPr>
          <a:xfrm rot="5400000">
            <a:off x="988858" y="2891843"/>
            <a:ext cx="1331691" cy="1030556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16722D2-0475-72FE-4274-133777FADE3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85439" y="3140982"/>
            <a:ext cx="1331691" cy="54525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BBC08D04-7804-8BD1-C1D6-C960771B6D31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42827" y="2221105"/>
            <a:ext cx="1041855" cy="2469291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Diagonal Corners Rounded 36">
            <a:extLst>
              <a:ext uri="{FF2B5EF4-FFF2-40B4-BE49-F238E27FC236}">
                <a16:creationId xmlns:a16="http://schemas.microsoft.com/office/drawing/2014/main" id="{4D5D2B36-2F9D-155F-785F-77FBA7180286}"/>
              </a:ext>
            </a:extLst>
          </p:cNvPr>
          <p:cNvSpPr/>
          <p:nvPr/>
        </p:nvSpPr>
        <p:spPr>
          <a:xfrm>
            <a:off x="7682433" y="4055276"/>
            <a:ext cx="1254163" cy="955181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Megan Hughes</a:t>
            </a:r>
          </a:p>
          <a:p>
            <a:pPr algn="ctr"/>
            <a:r>
              <a:rPr lang="en-GB" sz="1100" dirty="0" err="1">
                <a:solidFill>
                  <a:schemeClr val="tx1"/>
                </a:solidFill>
              </a:rPr>
              <a:t>Swyddog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Gweinyddol</a:t>
            </a:r>
            <a:r>
              <a:rPr lang="en-GB" sz="1100" dirty="0">
                <a:solidFill>
                  <a:schemeClr val="tx1"/>
                </a:solidFill>
              </a:rPr>
              <a:t> (</a:t>
            </a:r>
            <a:r>
              <a:rPr lang="en-GB" sz="1100" dirty="0" err="1">
                <a:solidFill>
                  <a:schemeClr val="tx1"/>
                </a:solidFill>
              </a:rPr>
              <a:t>dros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err="1">
                <a:solidFill>
                  <a:schemeClr val="tx1"/>
                </a:solidFill>
              </a:rPr>
              <a:t>dro</a:t>
            </a:r>
            <a:r>
              <a:rPr lang="en-GB" sz="1100" dirty="0">
                <a:solidFill>
                  <a:schemeClr val="tx1"/>
                </a:solidFill>
              </a:rPr>
              <a:t> 0.5)</a:t>
            </a:r>
          </a:p>
        </p:txBody>
      </p:sp>
    </p:spTree>
    <p:extLst>
      <p:ext uri="{BB962C8B-B14F-4D97-AF65-F5344CB8AC3E}">
        <p14:creationId xmlns:p14="http://schemas.microsoft.com/office/powerpoint/2010/main" val="166999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32C5A3D-A170-FDE2-E5BA-7FDFC0934260}"/>
              </a:ext>
            </a:extLst>
          </p:cNvPr>
          <p:cNvSpPr/>
          <p:nvPr/>
        </p:nvSpPr>
        <p:spPr>
          <a:xfrm>
            <a:off x="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74749B52-1BCF-4FBD-98E5-BD72265C36A7}"/>
              </a:ext>
            </a:extLst>
          </p:cNvPr>
          <p:cNvSpPr/>
          <p:nvPr/>
        </p:nvSpPr>
        <p:spPr>
          <a:xfrm>
            <a:off x="2727874" y="217857"/>
            <a:ext cx="1655064" cy="868680"/>
          </a:xfrm>
          <a:prstGeom prst="flowChartProcess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Cyfoethogi</a:t>
            </a:r>
            <a:r>
              <a:rPr lang="en-GB" sz="1400" b="1" dirty="0"/>
              <a:t> </a:t>
            </a:r>
            <a:r>
              <a:rPr lang="en-GB" sz="1400" b="1" dirty="0" err="1"/>
              <a:t>Academaidd</a:t>
            </a:r>
            <a:r>
              <a:rPr lang="en-GB" sz="1400" b="1" dirty="0"/>
              <a:t> a </a:t>
            </a:r>
            <a:r>
              <a:rPr lang="en-GB" sz="1400" b="1" dirty="0" err="1"/>
              <a:t>Llais</a:t>
            </a:r>
            <a:r>
              <a:rPr lang="en-GB" sz="1400" b="1" dirty="0"/>
              <a:t> </a:t>
            </a:r>
            <a:r>
              <a:rPr lang="en-GB" sz="1400" b="1" dirty="0" err="1"/>
              <a:t>Myfyrwyr</a:t>
            </a:r>
            <a:endParaRPr lang="en-GB" sz="1400" b="1" dirty="0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F814A6A4-CE54-4EF6-BCA0-2ADCF2699936}"/>
              </a:ext>
            </a:extLst>
          </p:cNvPr>
          <p:cNvSpPr/>
          <p:nvPr/>
        </p:nvSpPr>
        <p:spPr>
          <a:xfrm>
            <a:off x="4614420" y="217857"/>
            <a:ext cx="3393164" cy="868680"/>
          </a:xfrm>
          <a:prstGeom prst="flowChartProcess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Yr </a:t>
            </a:r>
            <a:r>
              <a:rPr lang="en-GB" b="1" dirty="0" err="1"/>
              <a:t>Athro</a:t>
            </a:r>
            <a:r>
              <a:rPr lang="en-GB" b="1" dirty="0"/>
              <a:t> Kyle Erickson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Cyfarwyddwr</a:t>
            </a:r>
            <a:r>
              <a:rPr lang="en-GB" dirty="0"/>
              <a:t> </a:t>
            </a:r>
            <a:r>
              <a:rPr lang="en-GB" dirty="0" err="1"/>
              <a:t>Profiadau</a:t>
            </a:r>
            <a:r>
              <a:rPr lang="en-GB" dirty="0"/>
              <a:t> </a:t>
            </a:r>
            <a:r>
              <a:rPr lang="en-GB" dirty="0" err="1"/>
              <a:t>Academaidd</a:t>
            </a:r>
            <a:endParaRPr lang="en-GB" dirty="0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29E81A75-3146-4948-8020-4C9A452E9C2E}"/>
              </a:ext>
            </a:extLst>
          </p:cNvPr>
          <p:cNvSpPr/>
          <p:nvPr/>
        </p:nvSpPr>
        <p:spPr>
          <a:xfrm>
            <a:off x="4855726" y="2042010"/>
            <a:ext cx="1666562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Dr Lewis Pearson</a:t>
            </a:r>
            <a:r>
              <a:rPr lang="en-GB" sz="1200" dirty="0"/>
              <a:t>, </a:t>
            </a:r>
            <a:r>
              <a:rPr lang="en-GB" sz="1200" dirty="0" err="1"/>
              <a:t>Swyddog</a:t>
            </a:r>
            <a:r>
              <a:rPr lang="en-GB" sz="1200" dirty="0"/>
              <a:t> </a:t>
            </a:r>
            <a:r>
              <a:rPr lang="en-GB" sz="1200" dirty="0" err="1"/>
              <a:t>Gweithredol</a:t>
            </a:r>
            <a:r>
              <a:rPr lang="en-GB" sz="1200" dirty="0"/>
              <a:t> </a:t>
            </a:r>
            <a:r>
              <a:rPr lang="en-GB" sz="1200" dirty="0" err="1"/>
              <a:t>Cyfoethogi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sp>
        <p:nvSpPr>
          <p:cNvPr id="33" name="Rectangle: Diagonal Corners Rounded 32">
            <a:extLst>
              <a:ext uri="{FF2B5EF4-FFF2-40B4-BE49-F238E27FC236}">
                <a16:creationId xmlns:a16="http://schemas.microsoft.com/office/drawing/2014/main" id="{A9923177-0572-4888-A71F-8596462AE083}"/>
              </a:ext>
            </a:extLst>
          </p:cNvPr>
          <p:cNvSpPr/>
          <p:nvPr/>
        </p:nvSpPr>
        <p:spPr>
          <a:xfrm>
            <a:off x="3183954" y="3396398"/>
            <a:ext cx="1959545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Antonia Cardew, </a:t>
            </a:r>
          </a:p>
          <a:p>
            <a:pPr algn="ctr"/>
            <a:r>
              <a:rPr lang="en-GB" sz="1200" dirty="0" err="1"/>
              <a:t>Prif</a:t>
            </a:r>
            <a:r>
              <a:rPr lang="en-GB" sz="1200" dirty="0"/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Ddadansoddwr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Data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Cyfoethogi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Academaidd</a:t>
            </a:r>
            <a:endParaRPr lang="en-GB" sz="1200" dirty="0"/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510C02B1-9128-4E3D-A5EB-E8890633D1C0}"/>
              </a:ext>
            </a:extLst>
          </p:cNvPr>
          <p:cNvCxnSpPr>
            <a:cxnSpLocks/>
            <a:stCxn id="11" idx="1"/>
            <a:endCxn id="33" idx="3"/>
          </p:cNvCxnSpPr>
          <p:nvPr/>
        </p:nvCxnSpPr>
        <p:spPr>
          <a:xfrm rot="5400000">
            <a:off x="4683513" y="2390904"/>
            <a:ext cx="485708" cy="152528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Diagonal Corners Rounded 48">
            <a:extLst>
              <a:ext uri="{FF2B5EF4-FFF2-40B4-BE49-F238E27FC236}">
                <a16:creationId xmlns:a16="http://schemas.microsoft.com/office/drawing/2014/main" id="{CB06840B-0EBC-4F3C-8A8E-56BDFC9AFD69}"/>
              </a:ext>
            </a:extLst>
          </p:cNvPr>
          <p:cNvSpPr/>
          <p:nvPr/>
        </p:nvSpPr>
        <p:spPr>
          <a:xfrm>
            <a:off x="6104975" y="3396398"/>
            <a:ext cx="1746556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Lynsey Williams</a:t>
            </a:r>
            <a:r>
              <a:rPr lang="en-GB" sz="1200" dirty="0"/>
              <a:t>, </a:t>
            </a:r>
          </a:p>
          <a:p>
            <a:pPr algn="ctr"/>
            <a:r>
              <a:rPr lang="en-GB" sz="1200" dirty="0" err="1"/>
              <a:t>Prif</a:t>
            </a:r>
            <a:r>
              <a:rPr lang="en-GB" sz="1200" dirty="0"/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Swyddog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Ansawdd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Data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Academaidd</a:t>
            </a:r>
            <a:endParaRPr lang="en-GB" sz="1200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199547A-9CE2-4421-8B6A-08911ACF16A7}"/>
              </a:ext>
            </a:extLst>
          </p:cNvPr>
          <p:cNvCxnSpPr>
            <a:cxnSpLocks/>
            <a:stCxn id="11" idx="1"/>
            <a:endCxn id="49" idx="3"/>
          </p:cNvCxnSpPr>
          <p:nvPr/>
        </p:nvCxnSpPr>
        <p:spPr>
          <a:xfrm rot="16200000" flipH="1">
            <a:off x="6090776" y="2508921"/>
            <a:ext cx="485708" cy="1289246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86" descr="Text&#10;&#10;Description automatically generated with medium confidence">
            <a:extLst>
              <a:ext uri="{FF2B5EF4-FFF2-40B4-BE49-F238E27FC236}">
                <a16:creationId xmlns:a16="http://schemas.microsoft.com/office/drawing/2014/main" id="{7B78ECD8-28B2-478B-8E4D-1AB0BD65C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022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99EEF5F0-FA17-9E75-E35D-68BD8A65D23E}"/>
              </a:ext>
            </a:extLst>
          </p:cNvPr>
          <p:cNvSpPr/>
          <p:nvPr/>
        </p:nvSpPr>
        <p:spPr>
          <a:xfrm>
            <a:off x="0" y="0"/>
            <a:ext cx="1225296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F814A6A4-CE54-4EF6-BCA0-2ADCF2699936}"/>
              </a:ext>
            </a:extLst>
          </p:cNvPr>
          <p:cNvSpPr/>
          <p:nvPr/>
        </p:nvSpPr>
        <p:spPr>
          <a:xfrm>
            <a:off x="4368843" y="245836"/>
            <a:ext cx="3393164" cy="868680"/>
          </a:xfrm>
          <a:prstGeom prst="flowChartProcess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Yr </a:t>
            </a:r>
            <a:r>
              <a:rPr lang="en-GB" b="1" dirty="0" err="1"/>
              <a:t>Athro</a:t>
            </a:r>
            <a:r>
              <a:rPr lang="en-GB" b="1" dirty="0"/>
              <a:t> Kyle Erickson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Cyfarwyddwr</a:t>
            </a:r>
            <a:r>
              <a:rPr lang="en-GB" dirty="0"/>
              <a:t> </a:t>
            </a:r>
            <a:r>
              <a:rPr lang="en-GB" dirty="0" err="1"/>
              <a:t>Profiadau</a:t>
            </a:r>
            <a:r>
              <a:rPr lang="en-GB" dirty="0"/>
              <a:t> </a:t>
            </a:r>
            <a:r>
              <a:rPr lang="en-GB" dirty="0" err="1"/>
              <a:t>Academaidd</a:t>
            </a:r>
            <a:endParaRPr lang="en-GB" dirty="0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18BA727A-DFDB-4653-9107-57562FA48A22}"/>
              </a:ext>
            </a:extLst>
          </p:cNvPr>
          <p:cNvSpPr/>
          <p:nvPr/>
        </p:nvSpPr>
        <p:spPr>
          <a:xfrm>
            <a:off x="6420887" y="2084500"/>
            <a:ext cx="1341120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Dr Errietta Bissa, </a:t>
            </a:r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Datblygu</a:t>
            </a:r>
            <a:r>
              <a:rPr lang="en-GB" sz="1200" dirty="0"/>
              <a:t> </a:t>
            </a:r>
            <a:r>
              <a:rPr lang="en-GB" sz="1200" dirty="0" err="1"/>
              <a:t>Academaidd</a:t>
            </a:r>
            <a:endParaRPr lang="en-GB" sz="1200" dirty="0"/>
          </a:p>
        </p:txBody>
      </p:sp>
      <p:sp>
        <p:nvSpPr>
          <p:cNvPr id="119" name="Flowchart: Process 118">
            <a:extLst>
              <a:ext uri="{FF2B5EF4-FFF2-40B4-BE49-F238E27FC236}">
                <a16:creationId xmlns:a16="http://schemas.microsoft.com/office/drawing/2014/main" id="{D870CCB5-00B7-4CBC-93BC-F8CB6DA1AF4F}"/>
              </a:ext>
            </a:extLst>
          </p:cNvPr>
          <p:cNvSpPr/>
          <p:nvPr/>
        </p:nvSpPr>
        <p:spPr>
          <a:xfrm>
            <a:off x="2377535" y="158421"/>
            <a:ext cx="1655064" cy="868680"/>
          </a:xfrm>
          <a:prstGeom prst="flowChartProcess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NEXUS: </a:t>
            </a:r>
            <a:r>
              <a:rPr lang="en-GB" sz="1400" b="1" dirty="0" err="1"/>
              <a:t>Fframwaith</a:t>
            </a:r>
            <a:r>
              <a:rPr lang="en-GB" sz="1400" b="1" dirty="0"/>
              <a:t> </a:t>
            </a:r>
            <a:r>
              <a:rPr lang="en-GB" sz="1400" b="1" dirty="0" err="1"/>
              <a:t>Dysgu</a:t>
            </a:r>
            <a:endParaRPr lang="en-GB" sz="1400" b="1" dirty="0"/>
          </a:p>
        </p:txBody>
      </p:sp>
      <p:pic>
        <p:nvPicPr>
          <p:cNvPr id="87" name="Picture 86" descr="Text&#10;&#10;Description automatically generated with medium confidence">
            <a:extLst>
              <a:ext uri="{FF2B5EF4-FFF2-40B4-BE49-F238E27FC236}">
                <a16:creationId xmlns:a16="http://schemas.microsoft.com/office/drawing/2014/main" id="{7B78ECD8-28B2-478B-8E4D-1AB0BD65C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2" y="330633"/>
            <a:ext cx="1837648" cy="643128"/>
          </a:xfrm>
          <a:prstGeom prst="rect">
            <a:avLst/>
          </a:prstGeom>
          <a:effectLst/>
        </p:spPr>
      </p:pic>
      <p:sp>
        <p:nvSpPr>
          <p:cNvPr id="53" name="Rectangle: Diagonal Corners Rounded 52">
            <a:extLst>
              <a:ext uri="{FF2B5EF4-FFF2-40B4-BE49-F238E27FC236}">
                <a16:creationId xmlns:a16="http://schemas.microsoft.com/office/drawing/2014/main" id="{0774C69C-7D28-5B89-1B0E-07D34E5CA8C3}"/>
              </a:ext>
            </a:extLst>
          </p:cNvPr>
          <p:cNvSpPr/>
          <p:nvPr/>
        </p:nvSpPr>
        <p:spPr>
          <a:xfrm>
            <a:off x="4568343" y="2129028"/>
            <a:ext cx="1341120" cy="868680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Pennaeth</a:t>
            </a:r>
            <a:r>
              <a:rPr lang="en-GB" sz="1200" dirty="0"/>
              <a:t> </a:t>
            </a:r>
            <a:r>
              <a:rPr lang="en-GB" sz="1200" dirty="0" err="1"/>
              <a:t>Datblygu</a:t>
            </a:r>
            <a:r>
              <a:rPr lang="en-GB" sz="1200" dirty="0"/>
              <a:t> </a:t>
            </a:r>
            <a:r>
              <a:rPr lang="en-GB" sz="1200" dirty="0" err="1"/>
              <a:t>Ymarfer</a:t>
            </a:r>
            <a:r>
              <a:rPr lang="en-GB" sz="1200" dirty="0"/>
              <a:t> </a:t>
            </a:r>
            <a:r>
              <a:rPr lang="en-GB" sz="1200" dirty="0" err="1"/>
              <a:t>Addysgol</a:t>
            </a:r>
            <a:endParaRPr lang="en-GB" sz="1200" dirty="0"/>
          </a:p>
          <a:p>
            <a:pPr algn="ctr"/>
            <a:r>
              <a:rPr lang="en-GB" sz="1200" dirty="0"/>
              <a:t>(</a:t>
            </a:r>
            <a:r>
              <a:rPr lang="en-GB" sz="1200" dirty="0" err="1"/>
              <a:t>swydd</a:t>
            </a:r>
            <a:r>
              <a:rPr lang="en-GB" sz="1200"/>
              <a:t> wag)</a:t>
            </a:r>
            <a:endParaRPr lang="en-GB" sz="1200" dirty="0"/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:a16="http://schemas.microsoft.com/office/drawing/2014/main" id="{7585EEDC-CB93-7EA7-4B86-59B1DBA6522F}"/>
              </a:ext>
            </a:extLst>
          </p:cNvPr>
          <p:cNvSpPr/>
          <p:nvPr/>
        </p:nvSpPr>
        <p:spPr>
          <a:xfrm>
            <a:off x="5580888" y="3479893"/>
            <a:ext cx="1091184" cy="1012174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Cymrodyr</a:t>
            </a:r>
            <a:r>
              <a:rPr lang="en-GB" sz="1200" dirty="0"/>
              <a:t> LEAP (</a:t>
            </a:r>
            <a:r>
              <a:rPr lang="en-GB" sz="1200" dirty="0" err="1"/>
              <a:t>Ffracsiynol</a:t>
            </a:r>
            <a:r>
              <a:rPr lang="en-GB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468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Swyddfa Academaidd Strwythur Tachwedd 2023</vt:lpstr>
      <vt:lpstr>Swyddfa Academaidd Mae’r Swyddfa Academaidd yn gyfrifol am ddatblygu a rheoli fframwaith rheoleiddio academaidd a gweithdrefnau sicrhau ansawdd, cyfoethogi a phrofiadau academaidd (e.e. arolygon). Mae hefyd yn darparu cefnogaeth ar gyfer prif bwyllgorau academaidd y Brifysgol sydd yn perthyn i waith y Swyddfa.  Mae’r swyddfa hefyd yn goruchwylio’r fframwaith sy’n wynebu myfyrwyr (achosion myfyrwyr academaidd ac anacademaidd) a dysgu ac addysgu drwy’r Fframwaith Nexus. Mae hefyd yn rhoi cymorth i brif bwyllgorau academaidd y Brifysgol sy’n ymwneud yn uniongyrchol â’i chylch gwaith. Mae prif ganolfan y Swyddfa ar gampws Caerfyrddin ond mae ganddi bresenoldeb gweithredol ar holl brif gampysau’r Brifysgol.  Mae’r Coleg Doethurol yn ffurfio rhan o’r Swyddfa Academaidd.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Erickson</dc:creator>
  <cp:lastModifiedBy>Teleri James</cp:lastModifiedBy>
  <cp:revision>28</cp:revision>
  <dcterms:created xsi:type="dcterms:W3CDTF">2021-06-16T07:34:53Z</dcterms:created>
  <dcterms:modified xsi:type="dcterms:W3CDTF">2023-11-29T09:41:55Z</dcterms:modified>
</cp:coreProperties>
</file>