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5" r:id="rId4"/>
    <p:sldId id="261" r:id="rId5"/>
    <p:sldId id="263" r:id="rId6"/>
    <p:sldId id="259" r:id="rId7"/>
    <p:sldId id="257" r:id="rId8"/>
    <p:sldId id="262" r:id="rId9"/>
  </p:sldIdLst>
  <p:sldSz cx="12192000" cy="6858000"/>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20"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ABF01-D649-4834-8D3B-D4DAC25088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8D79A3-ECE3-4176-8EA4-596444BA23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63180F-60FC-471A-867A-BB59DA9854B9}"/>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5" name="Footer Placeholder 4">
            <a:extLst>
              <a:ext uri="{FF2B5EF4-FFF2-40B4-BE49-F238E27FC236}">
                <a16:creationId xmlns:a16="http://schemas.microsoft.com/office/drawing/2014/main" id="{BC7E2896-7592-4B81-876A-B980105174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56CDE4-C7D1-46BF-B20D-C82877338980}"/>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427404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A38B4-CA4E-4EF6-9B6F-A915DA51B9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10C4AE-395A-45CF-BCAC-1D839AF130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CF40ED-5243-45E8-A1C5-A2D3C72BF6CA}"/>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5" name="Footer Placeholder 4">
            <a:extLst>
              <a:ext uri="{FF2B5EF4-FFF2-40B4-BE49-F238E27FC236}">
                <a16:creationId xmlns:a16="http://schemas.microsoft.com/office/drawing/2014/main" id="{DAD6CE3E-811A-4E4A-BFB0-C8B94FD2BC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D14435-1F78-43CB-815C-522F55BC635A}"/>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160486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74142A-0FCD-4176-B37C-956C70EF92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9398A8-449A-4B57-9185-7EF2028CCD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55DC34-0901-4D54-8060-0A4EA513DF08}"/>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5" name="Footer Placeholder 4">
            <a:extLst>
              <a:ext uri="{FF2B5EF4-FFF2-40B4-BE49-F238E27FC236}">
                <a16:creationId xmlns:a16="http://schemas.microsoft.com/office/drawing/2014/main" id="{95ED3F68-BF44-4CBA-B0A0-76D8B6E6A1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7EDEBA-8CE5-4AC3-BFB8-4FC5BA79AA1D}"/>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420886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DEA87-3704-4ABA-9304-9C95621C3E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606614-EA02-4D00-9940-05C4D7A67B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0C0D06-EF9C-4BFB-8029-AE446DDB2E98}"/>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5" name="Footer Placeholder 4">
            <a:extLst>
              <a:ext uri="{FF2B5EF4-FFF2-40B4-BE49-F238E27FC236}">
                <a16:creationId xmlns:a16="http://schemas.microsoft.com/office/drawing/2014/main" id="{5AD3F0E6-7BC5-4BB0-ADD9-4A64145A0D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5E46A3-9C16-41B3-BAD7-9B78A5524F52}"/>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183913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8A79D-8A58-4F3E-8549-4F132F16ED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557CE69-1F77-474F-9A66-FA1C17CD7C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A22C14-804E-43C6-B993-AFB9C146D7F6}"/>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5" name="Footer Placeholder 4">
            <a:extLst>
              <a:ext uri="{FF2B5EF4-FFF2-40B4-BE49-F238E27FC236}">
                <a16:creationId xmlns:a16="http://schemas.microsoft.com/office/drawing/2014/main" id="{F2A6AF88-45EE-46B8-94BB-9CD0FF0BB4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B87E9D-83AA-4242-9293-43CF7D83C509}"/>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311079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1DB76-6F48-4466-9DF6-90E2F8044E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8E5E7C4-16C1-4C5B-AB79-91AB7C5A4F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5FA0B0C-DF3B-4978-99EC-740680A994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3A2BAF9-26D1-4D7E-B782-EEA14E431DF6}"/>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6" name="Footer Placeholder 5">
            <a:extLst>
              <a:ext uri="{FF2B5EF4-FFF2-40B4-BE49-F238E27FC236}">
                <a16:creationId xmlns:a16="http://schemas.microsoft.com/office/drawing/2014/main" id="{1FFD9C48-9F4F-4F1B-B082-9FFB4A1B68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A6D761-E601-46D5-BFC4-4DA5CD907B6E}"/>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170946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41807-C489-4766-B0D7-B61706B7B5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107357-008E-4470-90AF-944738C734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9F7126-DE19-4656-9FB3-CB9A3B0AC5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DF48FE-71A7-40B8-89AC-CFE6A039BB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9A96AD-56A3-4AB7-87F5-66E52CC2D8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5C85AB-82EA-4C94-8BF2-81131CF43E4F}"/>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8" name="Footer Placeholder 7">
            <a:extLst>
              <a:ext uri="{FF2B5EF4-FFF2-40B4-BE49-F238E27FC236}">
                <a16:creationId xmlns:a16="http://schemas.microsoft.com/office/drawing/2014/main" id="{306D253C-997F-4574-8AB1-B81AF5F123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5B8756-122F-4C75-8ABF-4AA8D8C78249}"/>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236455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0A405-6E92-4B92-A5C0-64E1C63876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CCD917-4920-4205-886C-B7B9F47C827F}"/>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4" name="Footer Placeholder 3">
            <a:extLst>
              <a:ext uri="{FF2B5EF4-FFF2-40B4-BE49-F238E27FC236}">
                <a16:creationId xmlns:a16="http://schemas.microsoft.com/office/drawing/2014/main" id="{DDC27AFF-B0B0-485D-BF2C-86FAE4ED3F7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1F533D-E084-4733-AA74-3457E4BC04E4}"/>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1887695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F66E5B-CE9F-4E5E-9F00-0C9971EB58EA}"/>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3" name="Footer Placeholder 2">
            <a:extLst>
              <a:ext uri="{FF2B5EF4-FFF2-40B4-BE49-F238E27FC236}">
                <a16:creationId xmlns:a16="http://schemas.microsoft.com/office/drawing/2014/main" id="{8B3D9137-CA4C-4528-B14E-01B175653C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DD9ED60-2F5B-4A02-8EB3-6CBBB25D45DC}"/>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356390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58D05-BB11-4A48-9976-679250AE49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00645CE-5B89-404C-B91E-40F3ECBA28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066E7D-28F6-4184-9F2D-766380C37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B9E411-F422-49A2-BB77-649B3995067C}"/>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6" name="Footer Placeholder 5">
            <a:extLst>
              <a:ext uri="{FF2B5EF4-FFF2-40B4-BE49-F238E27FC236}">
                <a16:creationId xmlns:a16="http://schemas.microsoft.com/office/drawing/2014/main" id="{6498CEB8-5D28-4C97-9A4F-7CC956A0E0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6C6596-F67F-401B-9B61-1C6466A0E904}"/>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219503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7202-FE75-4DFC-9633-8EBF03A2CF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3143A24-B8B4-4FDD-BDDF-D3E2E9D28D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489D9-ECE4-4E9E-BA83-9A6A03186A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9FCA4C-C477-40D5-877F-26D862FAF4DC}"/>
              </a:ext>
            </a:extLst>
          </p:cNvPr>
          <p:cNvSpPr>
            <a:spLocks noGrp="1"/>
          </p:cNvSpPr>
          <p:nvPr>
            <p:ph type="dt" sz="half" idx="10"/>
          </p:nvPr>
        </p:nvSpPr>
        <p:spPr/>
        <p:txBody>
          <a:bodyPr/>
          <a:lstStyle/>
          <a:p>
            <a:fld id="{FDA79442-B075-4900-A10A-43BAC714D0BF}" type="datetimeFigureOut">
              <a:rPr lang="en-GB" smtClean="0"/>
              <a:t>29/11/2023</a:t>
            </a:fld>
            <a:endParaRPr lang="en-GB"/>
          </a:p>
        </p:txBody>
      </p:sp>
      <p:sp>
        <p:nvSpPr>
          <p:cNvPr id="6" name="Footer Placeholder 5">
            <a:extLst>
              <a:ext uri="{FF2B5EF4-FFF2-40B4-BE49-F238E27FC236}">
                <a16:creationId xmlns:a16="http://schemas.microsoft.com/office/drawing/2014/main" id="{C2CFA379-6FBE-4479-ADDB-4EFE78063D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3E2CB4-28E6-4007-B548-3627B2369188}"/>
              </a:ext>
            </a:extLst>
          </p:cNvPr>
          <p:cNvSpPr>
            <a:spLocks noGrp="1"/>
          </p:cNvSpPr>
          <p:nvPr>
            <p:ph type="sldNum" sz="quarter" idx="12"/>
          </p:nvPr>
        </p:nvSpPr>
        <p:spPr/>
        <p:txBody>
          <a:bodyPr/>
          <a:lstStyle/>
          <a:p>
            <a:fld id="{59FE8DCB-9FBA-4195-A179-0F924FA1FE96}" type="slidenum">
              <a:rPr lang="en-GB" smtClean="0"/>
              <a:t>‹#›</a:t>
            </a:fld>
            <a:endParaRPr lang="en-GB"/>
          </a:p>
        </p:txBody>
      </p:sp>
    </p:spTree>
    <p:extLst>
      <p:ext uri="{BB962C8B-B14F-4D97-AF65-F5344CB8AC3E}">
        <p14:creationId xmlns:p14="http://schemas.microsoft.com/office/powerpoint/2010/main" val="26197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D06FF4-62FF-4E50-9CC8-03663F266C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260D6E-4F3F-4DAF-9640-9753717188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36A9B1-3B9F-498D-8DA6-BF0E16F5F2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79442-B075-4900-A10A-43BAC714D0BF}" type="datetimeFigureOut">
              <a:rPr lang="en-GB" smtClean="0"/>
              <a:t>29/11/2023</a:t>
            </a:fld>
            <a:endParaRPr lang="en-GB"/>
          </a:p>
        </p:txBody>
      </p:sp>
      <p:sp>
        <p:nvSpPr>
          <p:cNvPr id="5" name="Footer Placeholder 4">
            <a:extLst>
              <a:ext uri="{FF2B5EF4-FFF2-40B4-BE49-F238E27FC236}">
                <a16:creationId xmlns:a16="http://schemas.microsoft.com/office/drawing/2014/main" id="{1B2C108F-E6B2-4F57-AECF-08757C238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99EDBD-515A-4416-898C-8EE6337E95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E8DCB-9FBA-4195-A179-0F924FA1FE96}" type="slidenum">
              <a:rPr lang="en-GB" smtClean="0"/>
              <a:t>‹#›</a:t>
            </a:fld>
            <a:endParaRPr lang="en-GB"/>
          </a:p>
        </p:txBody>
      </p:sp>
    </p:spTree>
    <p:extLst>
      <p:ext uri="{BB962C8B-B14F-4D97-AF65-F5344CB8AC3E}">
        <p14:creationId xmlns:p14="http://schemas.microsoft.com/office/powerpoint/2010/main" val="186848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7DD843-190F-4EF4-89A7-A9A13163B716}"/>
              </a:ext>
            </a:extLst>
          </p:cNvPr>
          <p:cNvSpPr/>
          <p:nvPr/>
        </p:nvSpPr>
        <p:spPr>
          <a:xfrm>
            <a:off x="0" y="0"/>
            <a:ext cx="12252960" cy="6858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Text&#10;&#10;Description automatically generated with medium confidence">
            <a:extLst>
              <a:ext uri="{FF2B5EF4-FFF2-40B4-BE49-F238E27FC236}">
                <a16:creationId xmlns:a16="http://schemas.microsoft.com/office/drawing/2014/main" id="{05542B1F-8448-4E6F-8670-794BB14540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12" y="330633"/>
            <a:ext cx="1837648" cy="643128"/>
          </a:xfrm>
          <a:prstGeom prst="rect">
            <a:avLst/>
          </a:prstGeom>
          <a:effectLst/>
        </p:spPr>
      </p:pic>
      <p:sp>
        <p:nvSpPr>
          <p:cNvPr id="6" name="Title 1">
            <a:extLst>
              <a:ext uri="{FF2B5EF4-FFF2-40B4-BE49-F238E27FC236}">
                <a16:creationId xmlns:a16="http://schemas.microsoft.com/office/drawing/2014/main" id="{892C727E-B70A-4AE9-A2C8-BA785E65997F}"/>
              </a:ext>
            </a:extLst>
          </p:cNvPr>
          <p:cNvSpPr>
            <a:spLocks noGrp="1"/>
          </p:cNvSpPr>
          <p:nvPr>
            <p:ph type="ctrTitle"/>
          </p:nvPr>
        </p:nvSpPr>
        <p:spPr>
          <a:xfrm>
            <a:off x="3920004" y="2696656"/>
            <a:ext cx="4915238" cy="1269701"/>
          </a:xfrm>
        </p:spPr>
        <p:txBody>
          <a:bodyPr>
            <a:noAutofit/>
          </a:bodyPr>
          <a:lstStyle/>
          <a:p>
            <a:r>
              <a:rPr lang="en-GB" sz="3200" b="1" dirty="0">
                <a:solidFill>
                  <a:schemeClr val="bg1"/>
                </a:solidFill>
                <a:latin typeface="+mn-lt"/>
              </a:rPr>
              <a:t>Academic Office </a:t>
            </a:r>
            <a:br>
              <a:rPr lang="en-GB" sz="3200" b="1" dirty="0">
                <a:solidFill>
                  <a:schemeClr val="bg1"/>
                </a:solidFill>
                <a:latin typeface="+mn-lt"/>
              </a:rPr>
            </a:br>
            <a:r>
              <a:rPr lang="en-GB" sz="3200" dirty="0">
                <a:solidFill>
                  <a:schemeClr val="bg1"/>
                </a:solidFill>
                <a:latin typeface="+mn-lt"/>
              </a:rPr>
              <a:t>Structure November 2023</a:t>
            </a:r>
          </a:p>
        </p:txBody>
      </p:sp>
    </p:spTree>
    <p:extLst>
      <p:ext uri="{BB962C8B-B14F-4D97-AF65-F5344CB8AC3E}">
        <p14:creationId xmlns:p14="http://schemas.microsoft.com/office/powerpoint/2010/main" val="189015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7DD843-190F-4EF4-89A7-A9A13163B716}"/>
              </a:ext>
            </a:extLst>
          </p:cNvPr>
          <p:cNvSpPr/>
          <p:nvPr/>
        </p:nvSpPr>
        <p:spPr>
          <a:xfrm>
            <a:off x="0" y="0"/>
            <a:ext cx="12252960" cy="6858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Text&#10;&#10;Description automatically generated with medium confidence">
            <a:extLst>
              <a:ext uri="{FF2B5EF4-FFF2-40B4-BE49-F238E27FC236}">
                <a16:creationId xmlns:a16="http://schemas.microsoft.com/office/drawing/2014/main" id="{05542B1F-8448-4E6F-8670-794BB14540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12" y="330633"/>
            <a:ext cx="1837648" cy="643128"/>
          </a:xfrm>
          <a:prstGeom prst="rect">
            <a:avLst/>
          </a:prstGeom>
          <a:effectLst/>
        </p:spPr>
      </p:pic>
      <p:sp>
        <p:nvSpPr>
          <p:cNvPr id="6" name="Title 1">
            <a:extLst>
              <a:ext uri="{FF2B5EF4-FFF2-40B4-BE49-F238E27FC236}">
                <a16:creationId xmlns:a16="http://schemas.microsoft.com/office/drawing/2014/main" id="{892C727E-B70A-4AE9-A2C8-BA785E65997F}"/>
              </a:ext>
            </a:extLst>
          </p:cNvPr>
          <p:cNvSpPr>
            <a:spLocks noGrp="1"/>
          </p:cNvSpPr>
          <p:nvPr>
            <p:ph type="ctrTitle"/>
          </p:nvPr>
        </p:nvSpPr>
        <p:spPr>
          <a:xfrm>
            <a:off x="1925515" y="2356338"/>
            <a:ext cx="8554916" cy="3209193"/>
          </a:xfrm>
        </p:spPr>
        <p:txBody>
          <a:bodyPr>
            <a:noAutofit/>
          </a:bodyPr>
          <a:lstStyle/>
          <a:p>
            <a:r>
              <a:rPr lang="en-GB" sz="3200" b="1" dirty="0">
                <a:solidFill>
                  <a:schemeClr val="bg1"/>
                </a:solidFill>
                <a:latin typeface="+mn-lt"/>
              </a:rPr>
              <a:t>Academic Office </a:t>
            </a:r>
            <a:br>
              <a:rPr lang="en-GB" sz="3200" b="1" dirty="0">
                <a:solidFill>
                  <a:schemeClr val="bg1"/>
                </a:solidFill>
                <a:latin typeface="+mn-lt"/>
              </a:rPr>
            </a:br>
            <a:br>
              <a:rPr lang="en-GB" sz="3200" b="1" dirty="0">
                <a:solidFill>
                  <a:schemeClr val="bg1"/>
                </a:solidFill>
                <a:latin typeface="+mn-lt"/>
              </a:rPr>
            </a:br>
            <a:r>
              <a:rPr lang="en-GB" sz="2000" dirty="0">
                <a:effectLst/>
                <a:latin typeface="Arial" panose="020B0604020202020204" pitchFamily="34" charset="0"/>
                <a:ea typeface="Times New Roman" panose="02020603050405020304" pitchFamily="18" charset="0"/>
              </a:rPr>
              <a:t>The Academic Office is responsible for the development and management of the University’s academic regulatory framework, quality assurance and enhancement and academic experience procedures (e.g. surveys). The office also oversees the student-facing framework (both academic and non-academic student cases) and learning and teaching through the Nexus Framework.  It also provides support for the principal academic committees of the University that relate directly to its remit. The office has its main base on the Carmarthen campus but has an active presence on all of the University’s main campuses. The Doctoral College forms part of the Academic Office.</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endParaRPr lang="en-GB" sz="2000" dirty="0">
              <a:solidFill>
                <a:schemeClr val="bg1"/>
              </a:solidFill>
              <a:latin typeface="+mn-lt"/>
            </a:endParaRPr>
          </a:p>
        </p:txBody>
      </p:sp>
    </p:spTree>
    <p:extLst>
      <p:ext uri="{BB962C8B-B14F-4D97-AF65-F5344CB8AC3E}">
        <p14:creationId xmlns:p14="http://schemas.microsoft.com/office/powerpoint/2010/main" val="147220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051BD0ED-A0D5-427B-B6A5-660D4B86792D}"/>
              </a:ext>
            </a:extLst>
          </p:cNvPr>
          <p:cNvSpPr/>
          <p:nvPr/>
        </p:nvSpPr>
        <p:spPr>
          <a:xfrm>
            <a:off x="-60960" y="0"/>
            <a:ext cx="12252960" cy="6858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Flowchart: Process 6">
            <a:extLst>
              <a:ext uri="{FF2B5EF4-FFF2-40B4-BE49-F238E27FC236}">
                <a16:creationId xmlns:a16="http://schemas.microsoft.com/office/drawing/2014/main" id="{F2E28E85-9386-43CD-A5F4-FA7A365AAE07}"/>
              </a:ext>
            </a:extLst>
          </p:cNvPr>
          <p:cNvSpPr/>
          <p:nvPr/>
        </p:nvSpPr>
        <p:spPr>
          <a:xfrm>
            <a:off x="2564451" y="346889"/>
            <a:ext cx="1496568" cy="868680"/>
          </a:xfrm>
          <a:prstGeom prst="flowChartProcess">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Management Team</a:t>
            </a:r>
          </a:p>
        </p:txBody>
      </p:sp>
      <p:sp>
        <p:nvSpPr>
          <p:cNvPr id="10" name="Flowchart: Process 9">
            <a:extLst>
              <a:ext uri="{FF2B5EF4-FFF2-40B4-BE49-F238E27FC236}">
                <a16:creationId xmlns:a16="http://schemas.microsoft.com/office/drawing/2014/main" id="{4FB40802-2E1A-436D-A98D-DE02C5E4C198}"/>
              </a:ext>
            </a:extLst>
          </p:cNvPr>
          <p:cNvSpPr/>
          <p:nvPr/>
        </p:nvSpPr>
        <p:spPr>
          <a:xfrm>
            <a:off x="4994638" y="630305"/>
            <a:ext cx="2772046" cy="868680"/>
          </a:xfrm>
          <a:prstGeom prst="flowChartProcess">
            <a:avLst/>
          </a:prstGeom>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t>Prof Mirjam Plantinga</a:t>
            </a:r>
            <a:r>
              <a:rPr lang="en-GB" dirty="0"/>
              <a:t>, </a:t>
            </a:r>
          </a:p>
          <a:p>
            <a:pPr algn="ctr"/>
            <a:r>
              <a:rPr lang="en-GB" dirty="0"/>
              <a:t>Pro Vice-Chancellor</a:t>
            </a:r>
          </a:p>
        </p:txBody>
      </p:sp>
      <p:sp>
        <p:nvSpPr>
          <p:cNvPr id="34" name="Rectangle: Diagonal Corners Rounded 33">
            <a:extLst>
              <a:ext uri="{FF2B5EF4-FFF2-40B4-BE49-F238E27FC236}">
                <a16:creationId xmlns:a16="http://schemas.microsoft.com/office/drawing/2014/main" id="{D575D08B-D143-47D7-B05D-E7C26785B04A}"/>
              </a:ext>
            </a:extLst>
          </p:cNvPr>
          <p:cNvSpPr/>
          <p:nvPr/>
        </p:nvSpPr>
        <p:spPr>
          <a:xfrm>
            <a:off x="7033862" y="1701511"/>
            <a:ext cx="2003962"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Dr Malcolm Maclean,   </a:t>
            </a:r>
            <a:r>
              <a:rPr lang="en-GB" sz="1200" dirty="0"/>
              <a:t>Acting Academic Director Doctoral College</a:t>
            </a:r>
          </a:p>
        </p:txBody>
      </p:sp>
      <p:pic>
        <p:nvPicPr>
          <p:cNvPr id="87" name="Picture 86" descr="Text&#10;&#10;Description automatically generated with medium confidence">
            <a:extLst>
              <a:ext uri="{FF2B5EF4-FFF2-40B4-BE49-F238E27FC236}">
                <a16:creationId xmlns:a16="http://schemas.microsoft.com/office/drawing/2014/main" id="{7B78ECD8-28B2-478B-8E4D-1AB0BD65CD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12" y="330633"/>
            <a:ext cx="1837648" cy="643128"/>
          </a:xfrm>
          <a:prstGeom prst="rect">
            <a:avLst/>
          </a:prstGeom>
          <a:effectLst/>
        </p:spPr>
      </p:pic>
      <p:sp>
        <p:nvSpPr>
          <p:cNvPr id="2" name="Rectangle: Diagonal Corners Rounded 1">
            <a:extLst>
              <a:ext uri="{FF2B5EF4-FFF2-40B4-BE49-F238E27FC236}">
                <a16:creationId xmlns:a16="http://schemas.microsoft.com/office/drawing/2014/main" id="{C63A0B98-C1E2-6AA1-3725-B8732B337044}"/>
              </a:ext>
            </a:extLst>
          </p:cNvPr>
          <p:cNvSpPr/>
          <p:nvPr/>
        </p:nvSpPr>
        <p:spPr>
          <a:xfrm>
            <a:off x="1816158" y="3118295"/>
            <a:ext cx="1821361"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Dr Errietta Bissa,   </a:t>
            </a:r>
          </a:p>
          <a:p>
            <a:pPr algn="ctr"/>
            <a:r>
              <a:rPr lang="en-GB" sz="1200" dirty="0"/>
              <a:t>Head of Academic Development</a:t>
            </a:r>
          </a:p>
        </p:txBody>
      </p:sp>
      <p:sp>
        <p:nvSpPr>
          <p:cNvPr id="3" name="Rectangle: Diagonal Corners Rounded 2">
            <a:extLst>
              <a:ext uri="{FF2B5EF4-FFF2-40B4-BE49-F238E27FC236}">
                <a16:creationId xmlns:a16="http://schemas.microsoft.com/office/drawing/2014/main" id="{AFA58D55-C5D0-23F3-C41D-D677EA200DCF}"/>
              </a:ext>
            </a:extLst>
          </p:cNvPr>
          <p:cNvSpPr/>
          <p:nvPr/>
        </p:nvSpPr>
        <p:spPr>
          <a:xfrm>
            <a:off x="3829775" y="1782401"/>
            <a:ext cx="1821361"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Prof Kyle Erickson,   </a:t>
            </a:r>
            <a:r>
              <a:rPr lang="en-GB" sz="1200" dirty="0"/>
              <a:t>Director of Academic Experience</a:t>
            </a:r>
          </a:p>
        </p:txBody>
      </p:sp>
      <p:sp>
        <p:nvSpPr>
          <p:cNvPr id="4" name="Rectangle: Diagonal Corners Rounded 3">
            <a:extLst>
              <a:ext uri="{FF2B5EF4-FFF2-40B4-BE49-F238E27FC236}">
                <a16:creationId xmlns:a16="http://schemas.microsoft.com/office/drawing/2014/main" id="{90C03626-36CB-58CE-B9C7-236651C6CC3C}"/>
              </a:ext>
            </a:extLst>
          </p:cNvPr>
          <p:cNvSpPr/>
          <p:nvPr/>
        </p:nvSpPr>
        <p:spPr>
          <a:xfrm>
            <a:off x="4061019" y="3101504"/>
            <a:ext cx="1821361"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Teleri James,   </a:t>
            </a:r>
          </a:p>
          <a:p>
            <a:pPr algn="ctr"/>
            <a:r>
              <a:rPr lang="en-GB" sz="1200" dirty="0"/>
              <a:t>Head of Academic Office</a:t>
            </a:r>
          </a:p>
        </p:txBody>
      </p:sp>
      <p:sp>
        <p:nvSpPr>
          <p:cNvPr id="5" name="Rectangle: Diagonal Corners Rounded 4">
            <a:extLst>
              <a:ext uri="{FF2B5EF4-FFF2-40B4-BE49-F238E27FC236}">
                <a16:creationId xmlns:a16="http://schemas.microsoft.com/office/drawing/2014/main" id="{EC71EED6-AB76-876C-2E9E-290A4CC8BBAD}"/>
              </a:ext>
            </a:extLst>
          </p:cNvPr>
          <p:cNvSpPr/>
          <p:nvPr/>
        </p:nvSpPr>
        <p:spPr>
          <a:xfrm>
            <a:off x="6380661" y="3077754"/>
            <a:ext cx="1821361"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Dr Magdalena Ohrman,   </a:t>
            </a:r>
            <a:r>
              <a:rPr lang="en-GB" sz="1200" dirty="0"/>
              <a:t>Head of Student Cases</a:t>
            </a:r>
          </a:p>
        </p:txBody>
      </p:sp>
      <p:sp>
        <p:nvSpPr>
          <p:cNvPr id="6" name="Rectangle: Diagonal Corners Rounded 5">
            <a:extLst>
              <a:ext uri="{FF2B5EF4-FFF2-40B4-BE49-F238E27FC236}">
                <a16:creationId xmlns:a16="http://schemas.microsoft.com/office/drawing/2014/main" id="{888ACC0A-F80C-64DF-5984-155D26C60D9D}"/>
              </a:ext>
            </a:extLst>
          </p:cNvPr>
          <p:cNvSpPr/>
          <p:nvPr/>
        </p:nvSpPr>
        <p:spPr>
          <a:xfrm>
            <a:off x="8700303" y="3032331"/>
            <a:ext cx="1821361"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t>Head of Educational Practice Development</a:t>
            </a:r>
          </a:p>
          <a:p>
            <a:pPr algn="ctr"/>
            <a:r>
              <a:rPr lang="en-GB" sz="1200" dirty="0"/>
              <a:t>(vacant)</a:t>
            </a:r>
          </a:p>
        </p:txBody>
      </p:sp>
    </p:spTree>
    <p:extLst>
      <p:ext uri="{BB962C8B-B14F-4D97-AF65-F5344CB8AC3E}">
        <p14:creationId xmlns:p14="http://schemas.microsoft.com/office/powerpoint/2010/main" val="2019841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051BD0ED-A0D5-427B-B6A5-660D4B86792D}"/>
              </a:ext>
            </a:extLst>
          </p:cNvPr>
          <p:cNvSpPr/>
          <p:nvPr/>
        </p:nvSpPr>
        <p:spPr>
          <a:xfrm>
            <a:off x="0" y="0"/>
            <a:ext cx="12252960" cy="6858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46" name="Straight Arrow Connector 145">
            <a:extLst>
              <a:ext uri="{FF2B5EF4-FFF2-40B4-BE49-F238E27FC236}">
                <a16:creationId xmlns:a16="http://schemas.microsoft.com/office/drawing/2014/main" id="{A591E1B9-7B6D-4037-A3C1-CFED3D84B2ED}"/>
              </a:ext>
            </a:extLst>
          </p:cNvPr>
          <p:cNvCxnSpPr>
            <a:cxnSpLocks/>
            <a:stCxn id="34" idx="1"/>
            <a:endCxn id="36" idx="3"/>
          </p:cNvCxnSpPr>
          <p:nvPr/>
        </p:nvCxnSpPr>
        <p:spPr>
          <a:xfrm flipH="1">
            <a:off x="6126479" y="2604314"/>
            <a:ext cx="1" cy="25180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Flowchart: Process 6">
            <a:extLst>
              <a:ext uri="{FF2B5EF4-FFF2-40B4-BE49-F238E27FC236}">
                <a16:creationId xmlns:a16="http://schemas.microsoft.com/office/drawing/2014/main" id="{F2E28E85-9386-43CD-A5F4-FA7A365AAE07}"/>
              </a:ext>
            </a:extLst>
          </p:cNvPr>
          <p:cNvSpPr/>
          <p:nvPr/>
        </p:nvSpPr>
        <p:spPr>
          <a:xfrm>
            <a:off x="2555658" y="318516"/>
            <a:ext cx="1496568" cy="868680"/>
          </a:xfrm>
          <a:prstGeom prst="flowChartProcess">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Student Facing Framework</a:t>
            </a:r>
          </a:p>
        </p:txBody>
      </p:sp>
      <p:sp>
        <p:nvSpPr>
          <p:cNvPr id="10" name="Flowchart: Process 9">
            <a:extLst>
              <a:ext uri="{FF2B5EF4-FFF2-40B4-BE49-F238E27FC236}">
                <a16:creationId xmlns:a16="http://schemas.microsoft.com/office/drawing/2014/main" id="{4FB40802-2E1A-436D-A98D-DE02C5E4C198}"/>
              </a:ext>
            </a:extLst>
          </p:cNvPr>
          <p:cNvSpPr/>
          <p:nvPr/>
        </p:nvSpPr>
        <p:spPr>
          <a:xfrm>
            <a:off x="4740456" y="318516"/>
            <a:ext cx="2772046" cy="868680"/>
          </a:xfrm>
          <a:prstGeom prst="flowChartProcess">
            <a:avLst/>
          </a:prstGeom>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t>Prof Mirjam Plantinga</a:t>
            </a:r>
            <a:r>
              <a:rPr lang="en-GB" dirty="0"/>
              <a:t>, </a:t>
            </a:r>
          </a:p>
          <a:p>
            <a:pPr algn="ctr"/>
            <a:r>
              <a:rPr lang="en-GB" dirty="0"/>
              <a:t>Pro Vice-Chancellor</a:t>
            </a:r>
          </a:p>
        </p:txBody>
      </p:sp>
      <p:sp>
        <p:nvSpPr>
          <p:cNvPr id="34" name="Rectangle: Diagonal Corners Rounded 33">
            <a:extLst>
              <a:ext uri="{FF2B5EF4-FFF2-40B4-BE49-F238E27FC236}">
                <a16:creationId xmlns:a16="http://schemas.microsoft.com/office/drawing/2014/main" id="{D575D08B-D143-47D7-B05D-E7C26785B04A}"/>
              </a:ext>
            </a:extLst>
          </p:cNvPr>
          <p:cNvSpPr/>
          <p:nvPr/>
        </p:nvSpPr>
        <p:spPr>
          <a:xfrm>
            <a:off x="5215799" y="1735634"/>
            <a:ext cx="1821361"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Dr Magdalena Ohrman,   </a:t>
            </a:r>
            <a:r>
              <a:rPr lang="en-GB" sz="1200" dirty="0"/>
              <a:t>Head of Student Cases</a:t>
            </a:r>
          </a:p>
        </p:txBody>
      </p:sp>
      <p:sp>
        <p:nvSpPr>
          <p:cNvPr id="35" name="Rectangle: Diagonal Corners Rounded 34">
            <a:extLst>
              <a:ext uri="{FF2B5EF4-FFF2-40B4-BE49-F238E27FC236}">
                <a16:creationId xmlns:a16="http://schemas.microsoft.com/office/drawing/2014/main" id="{E41ACF32-989D-473A-9A0F-5974949C8563}"/>
              </a:ext>
            </a:extLst>
          </p:cNvPr>
          <p:cNvSpPr/>
          <p:nvPr/>
        </p:nvSpPr>
        <p:spPr>
          <a:xfrm>
            <a:off x="4571292" y="3646169"/>
            <a:ext cx="1268214"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Andrew Gough</a:t>
            </a:r>
            <a:r>
              <a:rPr lang="en-GB" sz="1200" dirty="0"/>
              <a:t>, Senior Academic Quality Officer </a:t>
            </a:r>
          </a:p>
        </p:txBody>
      </p:sp>
      <p:sp>
        <p:nvSpPr>
          <p:cNvPr id="36" name="Rectangle: Diagonal Corners Rounded 35">
            <a:extLst>
              <a:ext uri="{FF2B5EF4-FFF2-40B4-BE49-F238E27FC236}">
                <a16:creationId xmlns:a16="http://schemas.microsoft.com/office/drawing/2014/main" id="{2BEC57C6-C56E-4368-804C-97203EFB8BA4}"/>
              </a:ext>
            </a:extLst>
          </p:cNvPr>
          <p:cNvSpPr/>
          <p:nvPr/>
        </p:nvSpPr>
        <p:spPr>
          <a:xfrm>
            <a:off x="5523564" y="5122366"/>
            <a:ext cx="1205830"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HP Case Officers</a:t>
            </a:r>
          </a:p>
        </p:txBody>
      </p:sp>
      <p:cxnSp>
        <p:nvCxnSpPr>
          <p:cNvPr id="43" name="Connector: Elbow 42">
            <a:extLst>
              <a:ext uri="{FF2B5EF4-FFF2-40B4-BE49-F238E27FC236}">
                <a16:creationId xmlns:a16="http://schemas.microsoft.com/office/drawing/2014/main" id="{741D5C58-FEAD-4E98-ABEA-FEE7D7924677}"/>
              </a:ext>
            </a:extLst>
          </p:cNvPr>
          <p:cNvCxnSpPr>
            <a:cxnSpLocks/>
            <a:stCxn id="34" idx="1"/>
            <a:endCxn id="35" idx="3"/>
          </p:cNvCxnSpPr>
          <p:nvPr/>
        </p:nvCxnSpPr>
        <p:spPr>
          <a:xfrm rot="5400000">
            <a:off x="5145013" y="2664701"/>
            <a:ext cx="1041855" cy="921081"/>
          </a:xfrm>
          <a:prstGeom prst="bentConnector3">
            <a:avLst>
              <a:gd name="adj1" fmla="val 50000"/>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6" name="Rectangle: Diagonal Corners Rounded 85">
            <a:extLst>
              <a:ext uri="{FF2B5EF4-FFF2-40B4-BE49-F238E27FC236}">
                <a16:creationId xmlns:a16="http://schemas.microsoft.com/office/drawing/2014/main" id="{45189E16-7548-4012-AEFD-F0F90F77A913}"/>
              </a:ext>
            </a:extLst>
          </p:cNvPr>
          <p:cNvSpPr/>
          <p:nvPr/>
        </p:nvSpPr>
        <p:spPr>
          <a:xfrm>
            <a:off x="6334373" y="3646169"/>
            <a:ext cx="1274171"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Gwion Ramage</a:t>
            </a:r>
            <a:r>
              <a:rPr lang="en-GB" sz="1200" dirty="0"/>
              <a:t>, Senior Academic Quality Officer</a:t>
            </a:r>
          </a:p>
        </p:txBody>
      </p:sp>
      <p:cxnSp>
        <p:nvCxnSpPr>
          <p:cNvPr id="144" name="Connector: Elbow 143">
            <a:extLst>
              <a:ext uri="{FF2B5EF4-FFF2-40B4-BE49-F238E27FC236}">
                <a16:creationId xmlns:a16="http://schemas.microsoft.com/office/drawing/2014/main" id="{F98CFCAB-EB78-4BF1-B684-AAA774C89F0C}"/>
              </a:ext>
            </a:extLst>
          </p:cNvPr>
          <p:cNvCxnSpPr>
            <a:cxnSpLocks/>
            <a:stCxn id="34" idx="1"/>
            <a:endCxn id="86" idx="3"/>
          </p:cNvCxnSpPr>
          <p:nvPr/>
        </p:nvCxnSpPr>
        <p:spPr>
          <a:xfrm rot="16200000" flipH="1">
            <a:off x="6028042" y="2702751"/>
            <a:ext cx="1041855" cy="844979"/>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Diagonal Corners Rounded 37">
            <a:extLst>
              <a:ext uri="{FF2B5EF4-FFF2-40B4-BE49-F238E27FC236}">
                <a16:creationId xmlns:a16="http://schemas.microsoft.com/office/drawing/2014/main" id="{F2003EDA-0164-48B5-9371-781446F345F9}"/>
              </a:ext>
            </a:extLst>
          </p:cNvPr>
          <p:cNvSpPr/>
          <p:nvPr/>
        </p:nvSpPr>
        <p:spPr>
          <a:xfrm>
            <a:off x="7901508" y="3646169"/>
            <a:ext cx="1388526"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Victoria Watkins</a:t>
            </a:r>
            <a:r>
              <a:rPr lang="en-GB" sz="1200" dirty="0"/>
              <a:t>, Administrative Officer</a:t>
            </a:r>
          </a:p>
        </p:txBody>
      </p:sp>
      <p:cxnSp>
        <p:nvCxnSpPr>
          <p:cNvPr id="29" name="Connector: Elbow 28">
            <a:extLst>
              <a:ext uri="{FF2B5EF4-FFF2-40B4-BE49-F238E27FC236}">
                <a16:creationId xmlns:a16="http://schemas.microsoft.com/office/drawing/2014/main" id="{84BFD25A-8C3D-41BE-9C8D-DAC192257BA3}"/>
              </a:ext>
            </a:extLst>
          </p:cNvPr>
          <p:cNvCxnSpPr>
            <a:cxnSpLocks/>
            <a:stCxn id="34" idx="1"/>
            <a:endCxn id="38" idx="3"/>
          </p:cNvCxnSpPr>
          <p:nvPr/>
        </p:nvCxnSpPr>
        <p:spPr>
          <a:xfrm rot="16200000" flipH="1">
            <a:off x="6840198" y="1890595"/>
            <a:ext cx="1041855" cy="2469291"/>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87" name="Picture 86" descr="Text&#10;&#10;Description automatically generated with medium confidence">
            <a:extLst>
              <a:ext uri="{FF2B5EF4-FFF2-40B4-BE49-F238E27FC236}">
                <a16:creationId xmlns:a16="http://schemas.microsoft.com/office/drawing/2014/main" id="{7B78ECD8-28B2-478B-8E4D-1AB0BD65CD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12" y="330633"/>
            <a:ext cx="1837648" cy="643128"/>
          </a:xfrm>
          <a:prstGeom prst="rect">
            <a:avLst/>
          </a:prstGeom>
          <a:effectLst/>
        </p:spPr>
      </p:pic>
      <p:sp>
        <p:nvSpPr>
          <p:cNvPr id="51" name="Rectangle: Diagonal Corners Rounded 50">
            <a:extLst>
              <a:ext uri="{FF2B5EF4-FFF2-40B4-BE49-F238E27FC236}">
                <a16:creationId xmlns:a16="http://schemas.microsoft.com/office/drawing/2014/main" id="{68E46B51-2471-7D69-27EA-A6FAF7582B36}"/>
              </a:ext>
            </a:extLst>
          </p:cNvPr>
          <p:cNvSpPr/>
          <p:nvPr/>
        </p:nvSpPr>
        <p:spPr>
          <a:xfrm>
            <a:off x="3163553" y="3646169"/>
            <a:ext cx="1281440"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Dave Sherwood</a:t>
            </a:r>
            <a:r>
              <a:rPr lang="en-GB" sz="1200" dirty="0"/>
              <a:t>, Executive Student Cases Officer </a:t>
            </a:r>
          </a:p>
        </p:txBody>
      </p:sp>
      <p:cxnSp>
        <p:nvCxnSpPr>
          <p:cNvPr id="52" name="Connector: Elbow 51">
            <a:extLst>
              <a:ext uri="{FF2B5EF4-FFF2-40B4-BE49-F238E27FC236}">
                <a16:creationId xmlns:a16="http://schemas.microsoft.com/office/drawing/2014/main" id="{95A54F5F-0832-2738-15F6-D31F6A095D4A}"/>
              </a:ext>
            </a:extLst>
          </p:cNvPr>
          <p:cNvCxnSpPr>
            <a:cxnSpLocks/>
            <a:stCxn id="34" idx="1"/>
            <a:endCxn id="51" idx="3"/>
          </p:cNvCxnSpPr>
          <p:nvPr/>
        </p:nvCxnSpPr>
        <p:spPr>
          <a:xfrm rot="5400000">
            <a:off x="4444450" y="1964138"/>
            <a:ext cx="1041855" cy="2322207"/>
          </a:xfrm>
          <a:prstGeom prst="bentConnector3">
            <a:avLst>
              <a:gd name="adj1" fmla="val 50000"/>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989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672E0E3A-D7E4-DAB0-4CBE-956DFB924B39}"/>
              </a:ext>
            </a:extLst>
          </p:cNvPr>
          <p:cNvSpPr/>
          <p:nvPr/>
        </p:nvSpPr>
        <p:spPr>
          <a:xfrm>
            <a:off x="-1022035" y="-21293"/>
            <a:ext cx="12252960" cy="6858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Flowchart: Process 8">
            <a:extLst>
              <a:ext uri="{FF2B5EF4-FFF2-40B4-BE49-F238E27FC236}">
                <a16:creationId xmlns:a16="http://schemas.microsoft.com/office/drawing/2014/main" id="{7D282C19-B8CB-43A9-AE3E-AF72E829AAAE}"/>
              </a:ext>
            </a:extLst>
          </p:cNvPr>
          <p:cNvSpPr/>
          <p:nvPr/>
        </p:nvSpPr>
        <p:spPr>
          <a:xfrm>
            <a:off x="4884999" y="217857"/>
            <a:ext cx="2591063" cy="868680"/>
          </a:xfrm>
          <a:prstGeom prst="flowChartProcess">
            <a:avLst/>
          </a:prstGeom>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t>Teleri James</a:t>
            </a:r>
            <a:r>
              <a:rPr lang="en-GB" dirty="0"/>
              <a:t>,</a:t>
            </a:r>
            <a:br>
              <a:rPr lang="en-GB" dirty="0"/>
            </a:br>
            <a:r>
              <a:rPr lang="en-GB" dirty="0"/>
              <a:t>Head of Academic Office</a:t>
            </a:r>
          </a:p>
        </p:txBody>
      </p:sp>
      <p:sp>
        <p:nvSpPr>
          <p:cNvPr id="15" name="Flowchart: Process 14">
            <a:extLst>
              <a:ext uri="{FF2B5EF4-FFF2-40B4-BE49-F238E27FC236}">
                <a16:creationId xmlns:a16="http://schemas.microsoft.com/office/drawing/2014/main" id="{CDB07714-DC4E-463D-B0E4-680E21A7F3B2}"/>
              </a:ext>
            </a:extLst>
          </p:cNvPr>
          <p:cNvSpPr/>
          <p:nvPr/>
        </p:nvSpPr>
        <p:spPr>
          <a:xfrm>
            <a:off x="2693782" y="217857"/>
            <a:ext cx="1496568" cy="868680"/>
          </a:xfrm>
          <a:prstGeom prst="flowChartProcess">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Quality Assurance</a:t>
            </a:r>
          </a:p>
        </p:txBody>
      </p:sp>
      <p:sp>
        <p:nvSpPr>
          <p:cNvPr id="46" name="Rectangle: Diagonal Corners Rounded 45">
            <a:extLst>
              <a:ext uri="{FF2B5EF4-FFF2-40B4-BE49-F238E27FC236}">
                <a16:creationId xmlns:a16="http://schemas.microsoft.com/office/drawing/2014/main" id="{EE774D55-95DB-417A-AA43-1A8C399133C8}"/>
              </a:ext>
            </a:extLst>
          </p:cNvPr>
          <p:cNvSpPr/>
          <p:nvPr/>
        </p:nvSpPr>
        <p:spPr>
          <a:xfrm>
            <a:off x="4805493" y="1876330"/>
            <a:ext cx="1341120"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Sarah Cornelius</a:t>
            </a:r>
            <a:r>
              <a:rPr lang="en-GB" sz="1200" dirty="0"/>
              <a:t>, </a:t>
            </a:r>
            <a:r>
              <a:rPr lang="en-GB" sz="1200" dirty="0">
                <a:latin typeface="Calibri" panose="020F0502020204030204" pitchFamily="34" charset="0"/>
              </a:rPr>
              <a:t>Executive</a:t>
            </a:r>
            <a:r>
              <a:rPr lang="en-GB" sz="1200" dirty="0">
                <a:effectLst/>
                <a:latin typeface="Calibri" panose="020F0502020204030204" pitchFamily="34" charset="0"/>
                <a:ea typeface="Times New Roman" panose="02020603050405020304" pitchFamily="18" charset="0"/>
              </a:rPr>
              <a:t> Academic Quality Officer</a:t>
            </a:r>
            <a:endParaRPr lang="en-GB" sz="1200" dirty="0"/>
          </a:p>
        </p:txBody>
      </p:sp>
      <p:sp>
        <p:nvSpPr>
          <p:cNvPr id="47" name="Rectangle: Diagonal Corners Rounded 46">
            <a:extLst>
              <a:ext uri="{FF2B5EF4-FFF2-40B4-BE49-F238E27FC236}">
                <a16:creationId xmlns:a16="http://schemas.microsoft.com/office/drawing/2014/main" id="{998267A8-830D-4484-A28E-EDFFDB1BA51A}"/>
              </a:ext>
            </a:extLst>
          </p:cNvPr>
          <p:cNvSpPr/>
          <p:nvPr/>
        </p:nvSpPr>
        <p:spPr>
          <a:xfrm>
            <a:off x="4844772" y="3157930"/>
            <a:ext cx="1262563"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solidFill>
                  <a:sysClr val="windowText" lastClr="000000"/>
                </a:solidFill>
              </a:rPr>
              <a:t>Beth H Jones,</a:t>
            </a:r>
            <a:endParaRPr lang="en-GB" sz="1200" dirty="0">
              <a:solidFill>
                <a:sysClr val="windowText" lastClr="000000"/>
              </a:solidFill>
            </a:endParaRPr>
          </a:p>
          <a:p>
            <a:pPr algn="ctr"/>
            <a:r>
              <a:rPr lang="en-GB" sz="1200" dirty="0">
                <a:solidFill>
                  <a:sysClr val="windowText" lastClr="000000"/>
                </a:solidFill>
              </a:rPr>
              <a:t>Senior Academic Quality Officer </a:t>
            </a:r>
          </a:p>
        </p:txBody>
      </p:sp>
      <p:sp>
        <p:nvSpPr>
          <p:cNvPr id="48" name="Rectangle: Diagonal Corners Rounded 47">
            <a:extLst>
              <a:ext uri="{FF2B5EF4-FFF2-40B4-BE49-F238E27FC236}">
                <a16:creationId xmlns:a16="http://schemas.microsoft.com/office/drawing/2014/main" id="{D33363AF-8EDE-4887-B48E-C614E248CD3C}"/>
              </a:ext>
            </a:extLst>
          </p:cNvPr>
          <p:cNvSpPr/>
          <p:nvPr/>
        </p:nvSpPr>
        <p:spPr>
          <a:xfrm>
            <a:off x="6180530" y="3157930"/>
            <a:ext cx="1205830"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a:t>Administrative Officer</a:t>
            </a:r>
          </a:p>
          <a:p>
            <a:pPr algn="ctr"/>
            <a:r>
              <a:rPr lang="en-GB" sz="1100" dirty="0"/>
              <a:t>(vacant)</a:t>
            </a:r>
          </a:p>
        </p:txBody>
      </p:sp>
      <p:cxnSp>
        <p:nvCxnSpPr>
          <p:cNvPr id="142" name="Connector: Elbow 141">
            <a:extLst>
              <a:ext uri="{FF2B5EF4-FFF2-40B4-BE49-F238E27FC236}">
                <a16:creationId xmlns:a16="http://schemas.microsoft.com/office/drawing/2014/main" id="{DA6CF5F5-D572-4369-8248-3A949C856BA9}"/>
              </a:ext>
            </a:extLst>
          </p:cNvPr>
          <p:cNvCxnSpPr>
            <a:cxnSpLocks/>
            <a:stCxn id="46" idx="1"/>
            <a:endCxn id="48" idx="3"/>
          </p:cNvCxnSpPr>
          <p:nvPr/>
        </p:nvCxnSpPr>
        <p:spPr>
          <a:xfrm rot="16200000" flipH="1">
            <a:off x="5923289" y="2297774"/>
            <a:ext cx="412920" cy="1307392"/>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87" name="Picture 86" descr="Text&#10;&#10;Description automatically generated with medium confidence">
            <a:extLst>
              <a:ext uri="{FF2B5EF4-FFF2-40B4-BE49-F238E27FC236}">
                <a16:creationId xmlns:a16="http://schemas.microsoft.com/office/drawing/2014/main" id="{7B78ECD8-28B2-478B-8E4D-1AB0BD65CD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12" y="330633"/>
            <a:ext cx="1837648" cy="643128"/>
          </a:xfrm>
          <a:prstGeom prst="rect">
            <a:avLst/>
          </a:prstGeom>
          <a:effectLst/>
        </p:spPr>
      </p:pic>
      <p:cxnSp>
        <p:nvCxnSpPr>
          <p:cNvPr id="4" name="Connector: Elbow 3">
            <a:extLst>
              <a:ext uri="{FF2B5EF4-FFF2-40B4-BE49-F238E27FC236}">
                <a16:creationId xmlns:a16="http://schemas.microsoft.com/office/drawing/2014/main" id="{5AE9B732-9D27-2498-41C4-19DF85463FAF}"/>
              </a:ext>
            </a:extLst>
          </p:cNvPr>
          <p:cNvCxnSpPr>
            <a:cxnSpLocks/>
          </p:cNvCxnSpPr>
          <p:nvPr/>
        </p:nvCxnSpPr>
        <p:spPr>
          <a:xfrm rot="16200000" flipH="1">
            <a:off x="5195275" y="2877150"/>
            <a:ext cx="561557" cy="1"/>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Diagonal Corners Rounded 4">
            <a:extLst>
              <a:ext uri="{FF2B5EF4-FFF2-40B4-BE49-F238E27FC236}">
                <a16:creationId xmlns:a16="http://schemas.microsoft.com/office/drawing/2014/main" id="{8EE133AF-FF26-BF35-2F7B-EB3143860DAE}"/>
              </a:ext>
            </a:extLst>
          </p:cNvPr>
          <p:cNvSpPr/>
          <p:nvPr/>
        </p:nvSpPr>
        <p:spPr>
          <a:xfrm>
            <a:off x="3298375" y="3157930"/>
            <a:ext cx="1398986"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solidFill>
                  <a:sysClr val="windowText" lastClr="000000"/>
                </a:solidFill>
              </a:rPr>
              <a:t>Richard Buckley,</a:t>
            </a:r>
            <a:endParaRPr lang="en-GB" sz="1200" dirty="0">
              <a:solidFill>
                <a:sysClr val="windowText" lastClr="000000"/>
              </a:solidFill>
            </a:endParaRPr>
          </a:p>
          <a:p>
            <a:pPr algn="ctr"/>
            <a:r>
              <a:rPr lang="en-GB" sz="1200" dirty="0">
                <a:solidFill>
                  <a:sysClr val="windowText" lastClr="000000"/>
                </a:solidFill>
              </a:rPr>
              <a:t>Principal Academic Quality Officer </a:t>
            </a:r>
          </a:p>
        </p:txBody>
      </p:sp>
      <p:cxnSp>
        <p:nvCxnSpPr>
          <p:cNvPr id="17" name="Connector: Elbow 16">
            <a:extLst>
              <a:ext uri="{FF2B5EF4-FFF2-40B4-BE49-F238E27FC236}">
                <a16:creationId xmlns:a16="http://schemas.microsoft.com/office/drawing/2014/main" id="{84BF8749-8893-D37F-9D79-AB57456F824F}"/>
              </a:ext>
            </a:extLst>
          </p:cNvPr>
          <p:cNvCxnSpPr>
            <a:cxnSpLocks/>
          </p:cNvCxnSpPr>
          <p:nvPr/>
        </p:nvCxnSpPr>
        <p:spPr>
          <a:xfrm rot="5400000">
            <a:off x="3640097" y="3054699"/>
            <a:ext cx="206460" cy="1"/>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E0010A3-3581-61DC-41EE-B1B2D654E9B0}"/>
              </a:ext>
            </a:extLst>
          </p:cNvPr>
          <p:cNvCxnSpPr/>
          <p:nvPr/>
        </p:nvCxnSpPr>
        <p:spPr>
          <a:xfrm flipH="1">
            <a:off x="3733519" y="2951469"/>
            <a:ext cx="17425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73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0D52C68-0100-4150-BE3E-0E713FA6245F}"/>
              </a:ext>
            </a:extLst>
          </p:cNvPr>
          <p:cNvSpPr/>
          <p:nvPr/>
        </p:nvSpPr>
        <p:spPr>
          <a:xfrm>
            <a:off x="-60960" y="0"/>
            <a:ext cx="12252960" cy="6858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24" name="Picture 23" descr="Text&#10;&#10;Description automatically generated with medium confidence">
            <a:extLst>
              <a:ext uri="{FF2B5EF4-FFF2-40B4-BE49-F238E27FC236}">
                <a16:creationId xmlns:a16="http://schemas.microsoft.com/office/drawing/2014/main" id="{AC4552D6-41A0-4B90-8A25-85665CE024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12" y="330633"/>
            <a:ext cx="1837648" cy="643128"/>
          </a:xfrm>
          <a:prstGeom prst="rect">
            <a:avLst/>
          </a:prstGeom>
          <a:effectLst/>
        </p:spPr>
      </p:pic>
      <p:sp>
        <p:nvSpPr>
          <p:cNvPr id="4" name="Rectangle 3">
            <a:extLst>
              <a:ext uri="{FF2B5EF4-FFF2-40B4-BE49-F238E27FC236}">
                <a16:creationId xmlns:a16="http://schemas.microsoft.com/office/drawing/2014/main" id="{3862B668-2590-4619-9F95-6DF9DC465195}"/>
              </a:ext>
            </a:extLst>
          </p:cNvPr>
          <p:cNvSpPr/>
          <p:nvPr/>
        </p:nvSpPr>
        <p:spPr>
          <a:xfrm>
            <a:off x="1310173" y="1944684"/>
            <a:ext cx="1963676" cy="825309"/>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Dr Malcolm Maclean</a:t>
            </a:r>
            <a:r>
              <a:rPr lang="en-GB" sz="1200" dirty="0"/>
              <a:t>, Acting Academic Director </a:t>
            </a:r>
          </a:p>
          <a:p>
            <a:pPr algn="ctr"/>
            <a:r>
              <a:rPr lang="en-GB" sz="1200" dirty="0"/>
              <a:t>Doctoral College</a:t>
            </a:r>
          </a:p>
        </p:txBody>
      </p:sp>
      <p:sp>
        <p:nvSpPr>
          <p:cNvPr id="6" name="Rectangle: Diagonal Corners Rounded 5">
            <a:extLst>
              <a:ext uri="{FF2B5EF4-FFF2-40B4-BE49-F238E27FC236}">
                <a16:creationId xmlns:a16="http://schemas.microsoft.com/office/drawing/2014/main" id="{8A0445B7-2414-4430-915A-926935761AAF}"/>
              </a:ext>
            </a:extLst>
          </p:cNvPr>
          <p:cNvSpPr/>
          <p:nvPr/>
        </p:nvSpPr>
        <p:spPr>
          <a:xfrm>
            <a:off x="4348848" y="4060164"/>
            <a:ext cx="1389888" cy="955181"/>
          </a:xfrm>
          <a:prstGeom prst="round2Diag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Victoria Pearcy</a:t>
            </a:r>
            <a:r>
              <a:rPr lang="en-GB" sz="1200" dirty="0">
                <a:solidFill>
                  <a:schemeClr val="tx1"/>
                </a:solidFill>
              </a:rPr>
              <a:t>, Senior Academic Quality Officer</a:t>
            </a:r>
          </a:p>
          <a:p>
            <a:pPr algn="ctr"/>
            <a:r>
              <a:rPr lang="en-GB" sz="1200" b="1" dirty="0">
                <a:solidFill>
                  <a:schemeClr val="tx1"/>
                </a:solidFill>
              </a:rPr>
              <a:t>On secondment until April 2024</a:t>
            </a:r>
          </a:p>
        </p:txBody>
      </p:sp>
      <p:sp>
        <p:nvSpPr>
          <p:cNvPr id="8" name="Rectangle: Diagonal Corners Rounded 7">
            <a:extLst>
              <a:ext uri="{FF2B5EF4-FFF2-40B4-BE49-F238E27FC236}">
                <a16:creationId xmlns:a16="http://schemas.microsoft.com/office/drawing/2014/main" id="{771BA8C9-C03B-4792-BD56-10627F036EF3}"/>
              </a:ext>
            </a:extLst>
          </p:cNvPr>
          <p:cNvSpPr/>
          <p:nvPr/>
        </p:nvSpPr>
        <p:spPr>
          <a:xfrm>
            <a:off x="5841721" y="4071478"/>
            <a:ext cx="1603645" cy="955180"/>
          </a:xfrm>
          <a:prstGeom prst="round2Diag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Steven Davies</a:t>
            </a:r>
            <a:r>
              <a:rPr lang="en-GB" sz="1200" dirty="0">
                <a:solidFill>
                  <a:schemeClr val="tx1"/>
                </a:solidFill>
              </a:rPr>
              <a:t>, </a:t>
            </a:r>
          </a:p>
          <a:p>
            <a:pPr algn="ctr"/>
            <a:r>
              <a:rPr lang="en-GB" sz="1200" dirty="0">
                <a:solidFill>
                  <a:schemeClr val="tx1"/>
                </a:solidFill>
              </a:rPr>
              <a:t>Senior Academic Quality Officer (temp 0.5) / Administrative Officer (0.5)</a:t>
            </a:r>
          </a:p>
        </p:txBody>
      </p:sp>
      <p:sp>
        <p:nvSpPr>
          <p:cNvPr id="9" name="Rectangle: Diagonal Corners Rounded 8">
            <a:extLst>
              <a:ext uri="{FF2B5EF4-FFF2-40B4-BE49-F238E27FC236}">
                <a16:creationId xmlns:a16="http://schemas.microsoft.com/office/drawing/2014/main" id="{892C4050-3364-4989-B101-4E2C4C22A488}"/>
              </a:ext>
            </a:extLst>
          </p:cNvPr>
          <p:cNvSpPr/>
          <p:nvPr/>
        </p:nvSpPr>
        <p:spPr>
          <a:xfrm>
            <a:off x="2240688" y="4057230"/>
            <a:ext cx="1635840" cy="825309"/>
          </a:xfrm>
          <a:prstGeom prst="round2Diag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Dr Malcom Maclean</a:t>
            </a:r>
            <a:r>
              <a:rPr lang="en-GB" sz="1200" dirty="0">
                <a:solidFill>
                  <a:schemeClr val="tx1"/>
                </a:solidFill>
              </a:rPr>
              <a:t>, Doctoral Supervisory Pool Manager</a:t>
            </a:r>
          </a:p>
        </p:txBody>
      </p:sp>
      <p:sp>
        <p:nvSpPr>
          <p:cNvPr id="10" name="Rectangle: Diagonal Corners Rounded 9">
            <a:extLst>
              <a:ext uri="{FF2B5EF4-FFF2-40B4-BE49-F238E27FC236}">
                <a16:creationId xmlns:a16="http://schemas.microsoft.com/office/drawing/2014/main" id="{C71809E9-EB23-49FC-ABAC-6786B7174DAF}"/>
              </a:ext>
            </a:extLst>
          </p:cNvPr>
          <p:cNvSpPr/>
          <p:nvPr/>
        </p:nvSpPr>
        <p:spPr>
          <a:xfrm>
            <a:off x="638542" y="4058103"/>
            <a:ext cx="1389888" cy="825309"/>
          </a:xfrm>
          <a:prstGeom prst="round2Diag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Dr Nina Sharp, </a:t>
            </a:r>
            <a:r>
              <a:rPr lang="en-GB" sz="1200" dirty="0">
                <a:solidFill>
                  <a:schemeClr val="tx1"/>
                </a:solidFill>
              </a:rPr>
              <a:t>Researcher Developer</a:t>
            </a:r>
          </a:p>
        </p:txBody>
      </p:sp>
      <p:sp>
        <p:nvSpPr>
          <p:cNvPr id="19" name="Rectangle 18">
            <a:extLst>
              <a:ext uri="{FF2B5EF4-FFF2-40B4-BE49-F238E27FC236}">
                <a16:creationId xmlns:a16="http://schemas.microsoft.com/office/drawing/2014/main" id="{924E5BCD-94D3-4520-8961-FE15A4038E78}"/>
              </a:ext>
            </a:extLst>
          </p:cNvPr>
          <p:cNvSpPr/>
          <p:nvPr/>
        </p:nvSpPr>
        <p:spPr>
          <a:xfrm>
            <a:off x="5287624" y="2057404"/>
            <a:ext cx="1704308" cy="825309"/>
          </a:xfrm>
          <a:prstGeom prst="rect">
            <a:avLst/>
          </a:prstGeom>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a:t>Prof Kyle Erickson</a:t>
            </a:r>
            <a:r>
              <a:rPr lang="en-GB" sz="1200" dirty="0"/>
              <a:t>, Director of Academic Experience</a:t>
            </a:r>
          </a:p>
        </p:txBody>
      </p:sp>
      <p:cxnSp>
        <p:nvCxnSpPr>
          <p:cNvPr id="21" name="Connector: Elbow 20">
            <a:extLst>
              <a:ext uri="{FF2B5EF4-FFF2-40B4-BE49-F238E27FC236}">
                <a16:creationId xmlns:a16="http://schemas.microsoft.com/office/drawing/2014/main" id="{2A783447-CADE-4D74-B701-2B51B6624C6C}"/>
              </a:ext>
            </a:extLst>
          </p:cNvPr>
          <p:cNvCxnSpPr>
            <a:cxnSpLocks/>
          </p:cNvCxnSpPr>
          <p:nvPr/>
        </p:nvCxnSpPr>
        <p:spPr>
          <a:xfrm rot="16200000" flipH="1">
            <a:off x="5559749" y="3151533"/>
            <a:ext cx="1262879" cy="524156"/>
          </a:xfrm>
          <a:prstGeom prst="bentConnector3">
            <a:avLst>
              <a:gd name="adj1" fmla="val 53657"/>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0B661679-7132-49D4-A689-5E669200FB43}"/>
              </a:ext>
            </a:extLst>
          </p:cNvPr>
          <p:cNvCxnSpPr>
            <a:cxnSpLocks/>
          </p:cNvCxnSpPr>
          <p:nvPr/>
        </p:nvCxnSpPr>
        <p:spPr>
          <a:xfrm rot="5400000">
            <a:off x="4823055" y="2948919"/>
            <a:ext cx="1184412" cy="1032215"/>
          </a:xfrm>
          <a:prstGeom prst="bentConnector3">
            <a:avLst>
              <a:gd name="adj1" fmla="val 50000"/>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CEBA1767-15BF-466E-B634-BA389865922F}"/>
              </a:ext>
            </a:extLst>
          </p:cNvPr>
          <p:cNvSpPr/>
          <p:nvPr/>
        </p:nvSpPr>
        <p:spPr>
          <a:xfrm>
            <a:off x="9198307" y="1901104"/>
            <a:ext cx="1389888" cy="825309"/>
          </a:xfrm>
          <a:prstGeom prst="rect">
            <a:avLst/>
          </a:prstGeom>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a:t>Elin Bishop</a:t>
            </a:r>
            <a:r>
              <a:rPr lang="en-GB" sz="1200" dirty="0"/>
              <a:t>, Executive Head of Registry</a:t>
            </a:r>
          </a:p>
        </p:txBody>
      </p:sp>
      <p:sp>
        <p:nvSpPr>
          <p:cNvPr id="47" name="Rectangle: Diagonal Corners Rounded 46">
            <a:extLst>
              <a:ext uri="{FF2B5EF4-FFF2-40B4-BE49-F238E27FC236}">
                <a16:creationId xmlns:a16="http://schemas.microsoft.com/office/drawing/2014/main" id="{BB5AEFAF-86C6-40A7-8DA5-CF1270B64DAF}"/>
              </a:ext>
            </a:extLst>
          </p:cNvPr>
          <p:cNvSpPr/>
          <p:nvPr/>
        </p:nvSpPr>
        <p:spPr>
          <a:xfrm>
            <a:off x="2565257" y="5457615"/>
            <a:ext cx="1389888" cy="825309"/>
          </a:xfrm>
          <a:prstGeom prst="round2DiagRect">
            <a:avLst/>
          </a:prstGeom>
          <a:solidFill>
            <a:schemeClr val="bg1"/>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dirty="0">
                <a:solidFill>
                  <a:schemeClr val="tx1"/>
                </a:solidFill>
              </a:rPr>
              <a:t>Pool Supervisors</a:t>
            </a:r>
          </a:p>
        </p:txBody>
      </p:sp>
      <p:cxnSp>
        <p:nvCxnSpPr>
          <p:cNvPr id="49" name="Straight Arrow Connector 48">
            <a:extLst>
              <a:ext uri="{FF2B5EF4-FFF2-40B4-BE49-F238E27FC236}">
                <a16:creationId xmlns:a16="http://schemas.microsoft.com/office/drawing/2014/main" id="{FCAE7D06-A585-4F0C-8845-43374DB71301}"/>
              </a:ext>
            </a:extLst>
          </p:cNvPr>
          <p:cNvCxnSpPr>
            <a:cxnSpLocks/>
          </p:cNvCxnSpPr>
          <p:nvPr/>
        </p:nvCxnSpPr>
        <p:spPr>
          <a:xfrm>
            <a:off x="2877995" y="4927645"/>
            <a:ext cx="395854" cy="555222"/>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DAC5BD62-8F15-42AB-955E-11AA3BD46D48}"/>
              </a:ext>
            </a:extLst>
          </p:cNvPr>
          <p:cNvCxnSpPr>
            <a:cxnSpLocks/>
            <a:stCxn id="35" idx="2"/>
          </p:cNvCxnSpPr>
          <p:nvPr/>
        </p:nvCxnSpPr>
        <p:spPr>
          <a:xfrm rot="16200000" flipH="1">
            <a:off x="9854487" y="2765176"/>
            <a:ext cx="1331691" cy="1254163"/>
          </a:xfrm>
          <a:prstGeom prst="bentConnector3">
            <a:avLst>
              <a:gd name="adj1" fmla="val 50000"/>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1" name="Rectangle: Diagonal Corners Rounded 30">
            <a:extLst>
              <a:ext uri="{FF2B5EF4-FFF2-40B4-BE49-F238E27FC236}">
                <a16:creationId xmlns:a16="http://schemas.microsoft.com/office/drawing/2014/main" id="{22C7FA85-7475-45B8-BBD2-F2426EFBE2C1}"/>
              </a:ext>
            </a:extLst>
          </p:cNvPr>
          <p:cNvSpPr/>
          <p:nvPr/>
        </p:nvSpPr>
        <p:spPr>
          <a:xfrm>
            <a:off x="10452470" y="4058104"/>
            <a:ext cx="1389888" cy="825309"/>
          </a:xfrm>
          <a:prstGeom prst="round2DiagRect">
            <a:avLst/>
          </a:prstGeom>
          <a:solidFill>
            <a:schemeClr val="bg1"/>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a:solidFill>
                  <a:schemeClr val="tx1"/>
                </a:solidFill>
              </a:rPr>
              <a:t>Megan Hughes</a:t>
            </a:r>
            <a:r>
              <a:rPr lang="en-GB" sz="1200" dirty="0">
                <a:solidFill>
                  <a:schemeClr val="tx1"/>
                </a:solidFill>
              </a:rPr>
              <a:t>,</a:t>
            </a:r>
            <a:br>
              <a:rPr lang="en-GB" sz="1200" dirty="0">
                <a:solidFill>
                  <a:schemeClr val="tx1"/>
                </a:solidFill>
              </a:rPr>
            </a:br>
            <a:r>
              <a:rPr lang="en-GB" sz="1200" dirty="0">
                <a:solidFill>
                  <a:schemeClr val="tx1"/>
                </a:solidFill>
              </a:rPr>
              <a:t>Registry Officer (Research Students)</a:t>
            </a:r>
          </a:p>
        </p:txBody>
      </p:sp>
      <p:cxnSp>
        <p:nvCxnSpPr>
          <p:cNvPr id="36" name="Connector: Elbow 35">
            <a:extLst>
              <a:ext uri="{FF2B5EF4-FFF2-40B4-BE49-F238E27FC236}">
                <a16:creationId xmlns:a16="http://schemas.microsoft.com/office/drawing/2014/main" id="{C6E85A75-4067-4301-AD24-AC1DC7E064E2}"/>
              </a:ext>
            </a:extLst>
          </p:cNvPr>
          <p:cNvCxnSpPr>
            <a:cxnSpLocks/>
            <a:stCxn id="35" idx="2"/>
          </p:cNvCxnSpPr>
          <p:nvPr/>
        </p:nvCxnSpPr>
        <p:spPr>
          <a:xfrm rot="5400000">
            <a:off x="9096551" y="3261403"/>
            <a:ext cx="1331691" cy="261710"/>
          </a:xfrm>
          <a:prstGeom prst="bentConnector3">
            <a:avLst>
              <a:gd name="adj1" fmla="val 50000"/>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5" name="Flowchart: Process 24">
            <a:extLst>
              <a:ext uri="{FF2B5EF4-FFF2-40B4-BE49-F238E27FC236}">
                <a16:creationId xmlns:a16="http://schemas.microsoft.com/office/drawing/2014/main" id="{E4C86971-779C-3184-A68A-B70977BDDF15}"/>
              </a:ext>
            </a:extLst>
          </p:cNvPr>
          <p:cNvSpPr/>
          <p:nvPr/>
        </p:nvSpPr>
        <p:spPr>
          <a:xfrm>
            <a:off x="2425049" y="250485"/>
            <a:ext cx="1530096" cy="868681"/>
          </a:xfrm>
          <a:prstGeom prst="flowChartProcess">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Doctoral College</a:t>
            </a:r>
          </a:p>
        </p:txBody>
      </p:sp>
      <p:sp>
        <p:nvSpPr>
          <p:cNvPr id="26" name="Rectangle: Diagonal Corners Rounded 25">
            <a:extLst>
              <a:ext uri="{FF2B5EF4-FFF2-40B4-BE49-F238E27FC236}">
                <a16:creationId xmlns:a16="http://schemas.microsoft.com/office/drawing/2014/main" id="{89D41639-B1A8-2D31-A7F6-2529934E9620}"/>
              </a:ext>
            </a:extLst>
          </p:cNvPr>
          <p:cNvSpPr/>
          <p:nvPr/>
        </p:nvSpPr>
        <p:spPr>
          <a:xfrm>
            <a:off x="9037940" y="4079457"/>
            <a:ext cx="1389888" cy="825309"/>
          </a:xfrm>
          <a:prstGeom prst="round2Diag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Julia Davies</a:t>
            </a:r>
            <a:r>
              <a:rPr lang="en-GB" sz="1200" dirty="0">
                <a:solidFill>
                  <a:schemeClr val="tx1"/>
                </a:solidFill>
              </a:rPr>
              <a:t>, Registry Officer (Research Students)</a:t>
            </a:r>
          </a:p>
        </p:txBody>
      </p:sp>
      <p:sp>
        <p:nvSpPr>
          <p:cNvPr id="41" name="Flowchart: Process 40">
            <a:extLst>
              <a:ext uri="{FF2B5EF4-FFF2-40B4-BE49-F238E27FC236}">
                <a16:creationId xmlns:a16="http://schemas.microsoft.com/office/drawing/2014/main" id="{32C64B8F-D080-25CB-B319-0084C4A82AD4}"/>
              </a:ext>
            </a:extLst>
          </p:cNvPr>
          <p:cNvSpPr/>
          <p:nvPr/>
        </p:nvSpPr>
        <p:spPr>
          <a:xfrm>
            <a:off x="4614420" y="217857"/>
            <a:ext cx="3393164" cy="868680"/>
          </a:xfrm>
          <a:prstGeom prst="flowChartProcess">
            <a:avLst/>
          </a:prstGeom>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t>Prof Kyle Erickson</a:t>
            </a:r>
            <a:r>
              <a:rPr lang="en-GB" dirty="0"/>
              <a:t>, </a:t>
            </a:r>
            <a:br>
              <a:rPr lang="en-GB" dirty="0"/>
            </a:br>
            <a:r>
              <a:rPr lang="en-GB" dirty="0"/>
              <a:t>Director of Academic Experience</a:t>
            </a:r>
          </a:p>
        </p:txBody>
      </p:sp>
      <p:cxnSp>
        <p:nvCxnSpPr>
          <p:cNvPr id="13" name="Connector: Elbow 12">
            <a:extLst>
              <a:ext uri="{FF2B5EF4-FFF2-40B4-BE49-F238E27FC236}">
                <a16:creationId xmlns:a16="http://schemas.microsoft.com/office/drawing/2014/main" id="{CFD73A41-A985-9857-A8A8-CF91EFA22BDA}"/>
              </a:ext>
            </a:extLst>
          </p:cNvPr>
          <p:cNvCxnSpPr>
            <a:cxnSpLocks/>
          </p:cNvCxnSpPr>
          <p:nvPr/>
        </p:nvCxnSpPr>
        <p:spPr>
          <a:xfrm rot="5400000">
            <a:off x="988858" y="2891843"/>
            <a:ext cx="1331691" cy="1030556"/>
          </a:xfrm>
          <a:prstGeom prst="bentConnector3">
            <a:avLst>
              <a:gd name="adj1" fmla="val 50000"/>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E16722D2-0475-72FE-4274-133777FADE36}"/>
              </a:ext>
            </a:extLst>
          </p:cNvPr>
          <p:cNvCxnSpPr>
            <a:cxnSpLocks/>
          </p:cNvCxnSpPr>
          <p:nvPr/>
        </p:nvCxnSpPr>
        <p:spPr>
          <a:xfrm rot="16200000" flipH="1">
            <a:off x="1785439" y="3140982"/>
            <a:ext cx="1331691" cy="545259"/>
          </a:xfrm>
          <a:prstGeom prst="bentConnector3">
            <a:avLst>
              <a:gd name="adj1" fmla="val 50000"/>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BBC08D04-7804-8BD1-C1D6-C960771B6D31}"/>
              </a:ext>
            </a:extLst>
          </p:cNvPr>
          <p:cNvCxnSpPr>
            <a:cxnSpLocks/>
          </p:cNvCxnSpPr>
          <p:nvPr/>
        </p:nvCxnSpPr>
        <p:spPr>
          <a:xfrm rot="16200000" flipH="1">
            <a:off x="6642827" y="2221105"/>
            <a:ext cx="1041855" cy="2469291"/>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Diagonal Corners Rounded 36">
            <a:extLst>
              <a:ext uri="{FF2B5EF4-FFF2-40B4-BE49-F238E27FC236}">
                <a16:creationId xmlns:a16="http://schemas.microsoft.com/office/drawing/2014/main" id="{4D5D2B36-2F9D-155F-785F-77FBA7180286}"/>
              </a:ext>
            </a:extLst>
          </p:cNvPr>
          <p:cNvSpPr/>
          <p:nvPr/>
        </p:nvSpPr>
        <p:spPr>
          <a:xfrm>
            <a:off x="7546709" y="4055276"/>
            <a:ext cx="1389888" cy="955181"/>
          </a:xfrm>
          <a:prstGeom prst="round2Diag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Megan Hughes, </a:t>
            </a:r>
            <a:r>
              <a:rPr lang="en-GB" sz="1200" dirty="0">
                <a:solidFill>
                  <a:schemeClr val="tx1"/>
                </a:solidFill>
              </a:rPr>
              <a:t>Administrative Officer</a:t>
            </a:r>
          </a:p>
          <a:p>
            <a:pPr algn="ctr"/>
            <a:r>
              <a:rPr lang="en-GB" sz="1200" dirty="0">
                <a:solidFill>
                  <a:schemeClr val="tx1"/>
                </a:solidFill>
              </a:rPr>
              <a:t>(temp 0.5)</a:t>
            </a:r>
          </a:p>
        </p:txBody>
      </p:sp>
    </p:spTree>
    <p:extLst>
      <p:ext uri="{BB962C8B-B14F-4D97-AF65-F5344CB8AC3E}">
        <p14:creationId xmlns:p14="http://schemas.microsoft.com/office/powerpoint/2010/main" val="3568154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332C5A3D-A170-FDE2-E5BA-7FDFC0934260}"/>
              </a:ext>
            </a:extLst>
          </p:cNvPr>
          <p:cNvSpPr/>
          <p:nvPr/>
        </p:nvSpPr>
        <p:spPr>
          <a:xfrm>
            <a:off x="0" y="0"/>
            <a:ext cx="12252960" cy="6858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lowchart: Process 3">
            <a:extLst>
              <a:ext uri="{FF2B5EF4-FFF2-40B4-BE49-F238E27FC236}">
                <a16:creationId xmlns:a16="http://schemas.microsoft.com/office/drawing/2014/main" id="{74749B52-1BCF-4FBD-98E5-BD72265C36A7}"/>
              </a:ext>
            </a:extLst>
          </p:cNvPr>
          <p:cNvSpPr/>
          <p:nvPr/>
        </p:nvSpPr>
        <p:spPr>
          <a:xfrm>
            <a:off x="2727874" y="217857"/>
            <a:ext cx="1655064" cy="868680"/>
          </a:xfrm>
          <a:prstGeom prst="flowChartProcess">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Academic Enhancement and </a:t>
            </a:r>
            <a:r>
              <a:rPr lang="en-GB" sz="1400" b="1"/>
              <a:t>Student Voice</a:t>
            </a:r>
            <a:endParaRPr lang="en-GB" sz="1400" b="1" dirty="0"/>
          </a:p>
        </p:txBody>
      </p:sp>
      <p:sp>
        <p:nvSpPr>
          <p:cNvPr id="8" name="Flowchart: Process 7">
            <a:extLst>
              <a:ext uri="{FF2B5EF4-FFF2-40B4-BE49-F238E27FC236}">
                <a16:creationId xmlns:a16="http://schemas.microsoft.com/office/drawing/2014/main" id="{F814A6A4-CE54-4EF6-BCA0-2ADCF2699936}"/>
              </a:ext>
            </a:extLst>
          </p:cNvPr>
          <p:cNvSpPr/>
          <p:nvPr/>
        </p:nvSpPr>
        <p:spPr>
          <a:xfrm>
            <a:off x="4614420" y="217857"/>
            <a:ext cx="3393164" cy="868680"/>
          </a:xfrm>
          <a:prstGeom prst="flowChartProcess">
            <a:avLst/>
          </a:prstGeom>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t>Prof Kyle Erickson</a:t>
            </a:r>
            <a:r>
              <a:rPr lang="en-GB" dirty="0"/>
              <a:t>, </a:t>
            </a:r>
            <a:br>
              <a:rPr lang="en-GB" dirty="0"/>
            </a:br>
            <a:r>
              <a:rPr lang="en-GB" dirty="0"/>
              <a:t>Director of Academic Experience</a:t>
            </a:r>
          </a:p>
        </p:txBody>
      </p:sp>
      <p:sp>
        <p:nvSpPr>
          <p:cNvPr id="11" name="Rectangle: Diagonal Corners Rounded 10">
            <a:extLst>
              <a:ext uri="{FF2B5EF4-FFF2-40B4-BE49-F238E27FC236}">
                <a16:creationId xmlns:a16="http://schemas.microsoft.com/office/drawing/2014/main" id="{29E81A75-3146-4948-8020-4C9A452E9C2E}"/>
              </a:ext>
            </a:extLst>
          </p:cNvPr>
          <p:cNvSpPr/>
          <p:nvPr/>
        </p:nvSpPr>
        <p:spPr>
          <a:xfrm>
            <a:off x="4855726" y="2042010"/>
            <a:ext cx="1666562"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Dr Lewis Pearson</a:t>
            </a:r>
            <a:r>
              <a:rPr lang="en-GB" sz="1200" dirty="0"/>
              <a:t>, Executive Academic Enhancement Officer</a:t>
            </a:r>
          </a:p>
        </p:txBody>
      </p:sp>
      <p:sp>
        <p:nvSpPr>
          <p:cNvPr id="33" name="Rectangle: Diagonal Corners Rounded 32">
            <a:extLst>
              <a:ext uri="{FF2B5EF4-FFF2-40B4-BE49-F238E27FC236}">
                <a16:creationId xmlns:a16="http://schemas.microsoft.com/office/drawing/2014/main" id="{A9923177-0572-4888-A71F-8596462AE083}"/>
              </a:ext>
            </a:extLst>
          </p:cNvPr>
          <p:cNvSpPr/>
          <p:nvPr/>
        </p:nvSpPr>
        <p:spPr>
          <a:xfrm>
            <a:off x="3381306" y="3396398"/>
            <a:ext cx="1776173"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Antonia Cardew, </a:t>
            </a:r>
            <a:r>
              <a:rPr lang="en-GB" sz="1200" dirty="0"/>
              <a:t>Principal </a:t>
            </a:r>
            <a:r>
              <a:rPr lang="en-GB" sz="1200" dirty="0">
                <a:effectLst/>
                <a:latin typeface="Calibri" panose="020F0502020204030204" pitchFamily="34" charset="0"/>
                <a:ea typeface="Calibri" panose="020F0502020204030204" pitchFamily="34" charset="0"/>
              </a:rPr>
              <a:t>Academic Enhancement Data Analyst</a:t>
            </a:r>
            <a:endParaRPr lang="en-GB" sz="1200" dirty="0"/>
          </a:p>
        </p:txBody>
      </p:sp>
      <p:cxnSp>
        <p:nvCxnSpPr>
          <p:cNvPr id="66" name="Connector: Elbow 65">
            <a:extLst>
              <a:ext uri="{FF2B5EF4-FFF2-40B4-BE49-F238E27FC236}">
                <a16:creationId xmlns:a16="http://schemas.microsoft.com/office/drawing/2014/main" id="{510C02B1-9128-4E3D-A5EB-E8890633D1C0}"/>
              </a:ext>
            </a:extLst>
          </p:cNvPr>
          <p:cNvCxnSpPr>
            <a:cxnSpLocks/>
            <a:stCxn id="11" idx="1"/>
            <a:endCxn id="33" idx="3"/>
          </p:cNvCxnSpPr>
          <p:nvPr/>
        </p:nvCxnSpPr>
        <p:spPr>
          <a:xfrm rot="5400000">
            <a:off x="4736346" y="2443737"/>
            <a:ext cx="485708" cy="1419614"/>
          </a:xfrm>
          <a:prstGeom prst="bentConnector3">
            <a:avLst>
              <a:gd name="adj1" fmla="val 50000"/>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Diagonal Corners Rounded 48">
            <a:extLst>
              <a:ext uri="{FF2B5EF4-FFF2-40B4-BE49-F238E27FC236}">
                <a16:creationId xmlns:a16="http://schemas.microsoft.com/office/drawing/2014/main" id="{CB06840B-0EBC-4F3C-8A8E-56BDFC9AFD69}"/>
              </a:ext>
            </a:extLst>
          </p:cNvPr>
          <p:cNvSpPr/>
          <p:nvPr/>
        </p:nvSpPr>
        <p:spPr>
          <a:xfrm>
            <a:off x="6104975" y="3396398"/>
            <a:ext cx="1467610"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Lynsey Williams</a:t>
            </a:r>
            <a:r>
              <a:rPr lang="en-GB" sz="1200" dirty="0"/>
              <a:t>, Principal </a:t>
            </a:r>
            <a:r>
              <a:rPr lang="en-GB" sz="1200" dirty="0">
                <a:effectLst/>
                <a:latin typeface="Calibri" panose="020F0502020204030204" pitchFamily="34" charset="0"/>
                <a:ea typeface="Calibri" panose="020F0502020204030204" pitchFamily="34" charset="0"/>
              </a:rPr>
              <a:t>Academic Data Quality Officer </a:t>
            </a:r>
            <a:endParaRPr lang="en-GB" sz="1200" dirty="0"/>
          </a:p>
        </p:txBody>
      </p:sp>
      <p:cxnSp>
        <p:nvCxnSpPr>
          <p:cNvPr id="50" name="Connector: Elbow 49">
            <a:extLst>
              <a:ext uri="{FF2B5EF4-FFF2-40B4-BE49-F238E27FC236}">
                <a16:creationId xmlns:a16="http://schemas.microsoft.com/office/drawing/2014/main" id="{C199547A-9CE2-4421-8B6A-08911ACF16A7}"/>
              </a:ext>
            </a:extLst>
          </p:cNvPr>
          <p:cNvCxnSpPr>
            <a:cxnSpLocks/>
            <a:stCxn id="11" idx="1"/>
            <a:endCxn id="49" idx="3"/>
          </p:cNvCxnSpPr>
          <p:nvPr/>
        </p:nvCxnSpPr>
        <p:spPr>
          <a:xfrm rot="16200000" flipH="1">
            <a:off x="6021039" y="2578657"/>
            <a:ext cx="485708" cy="1149773"/>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87" name="Picture 86" descr="Text&#10;&#10;Description automatically generated with medium confidence">
            <a:extLst>
              <a:ext uri="{FF2B5EF4-FFF2-40B4-BE49-F238E27FC236}">
                <a16:creationId xmlns:a16="http://schemas.microsoft.com/office/drawing/2014/main" id="{7B78ECD8-28B2-478B-8E4D-1AB0BD65CD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12" y="330633"/>
            <a:ext cx="1837648" cy="643128"/>
          </a:xfrm>
          <a:prstGeom prst="rect">
            <a:avLst/>
          </a:prstGeom>
          <a:effectLst/>
        </p:spPr>
      </p:pic>
    </p:spTree>
    <p:extLst>
      <p:ext uri="{BB962C8B-B14F-4D97-AF65-F5344CB8AC3E}">
        <p14:creationId xmlns:p14="http://schemas.microsoft.com/office/powerpoint/2010/main" val="82022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99EEF5F0-FA17-9E75-E35D-68BD8A65D23E}"/>
              </a:ext>
            </a:extLst>
          </p:cNvPr>
          <p:cNvSpPr/>
          <p:nvPr/>
        </p:nvSpPr>
        <p:spPr>
          <a:xfrm>
            <a:off x="0" y="0"/>
            <a:ext cx="12252960" cy="6858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lowchart: Process 7">
            <a:extLst>
              <a:ext uri="{FF2B5EF4-FFF2-40B4-BE49-F238E27FC236}">
                <a16:creationId xmlns:a16="http://schemas.microsoft.com/office/drawing/2014/main" id="{F814A6A4-CE54-4EF6-BCA0-2ADCF2699936}"/>
              </a:ext>
            </a:extLst>
          </p:cNvPr>
          <p:cNvSpPr/>
          <p:nvPr/>
        </p:nvSpPr>
        <p:spPr>
          <a:xfrm>
            <a:off x="4368843" y="245836"/>
            <a:ext cx="3393164" cy="868680"/>
          </a:xfrm>
          <a:prstGeom prst="flowChartProcess">
            <a:avLst/>
          </a:prstGeom>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t>Prof Kyle Erickson</a:t>
            </a:r>
            <a:r>
              <a:rPr lang="en-GB" dirty="0"/>
              <a:t>, </a:t>
            </a:r>
            <a:br>
              <a:rPr lang="en-GB" dirty="0"/>
            </a:br>
            <a:r>
              <a:rPr lang="en-GB" dirty="0"/>
              <a:t>Director of Academic Experience</a:t>
            </a:r>
          </a:p>
        </p:txBody>
      </p:sp>
      <p:sp>
        <p:nvSpPr>
          <p:cNvPr id="13" name="Rectangle: Diagonal Corners Rounded 12">
            <a:extLst>
              <a:ext uri="{FF2B5EF4-FFF2-40B4-BE49-F238E27FC236}">
                <a16:creationId xmlns:a16="http://schemas.microsoft.com/office/drawing/2014/main" id="{18BA727A-DFDB-4653-9107-57562FA48A22}"/>
              </a:ext>
            </a:extLst>
          </p:cNvPr>
          <p:cNvSpPr/>
          <p:nvPr/>
        </p:nvSpPr>
        <p:spPr>
          <a:xfrm>
            <a:off x="4101420" y="2099720"/>
            <a:ext cx="1479468"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t>Dr Errietta Bissa, </a:t>
            </a:r>
            <a:r>
              <a:rPr lang="en-GB" sz="1200" dirty="0"/>
              <a:t>Head of Academic Development</a:t>
            </a:r>
          </a:p>
        </p:txBody>
      </p:sp>
      <p:sp>
        <p:nvSpPr>
          <p:cNvPr id="119" name="Flowchart: Process 118">
            <a:extLst>
              <a:ext uri="{FF2B5EF4-FFF2-40B4-BE49-F238E27FC236}">
                <a16:creationId xmlns:a16="http://schemas.microsoft.com/office/drawing/2014/main" id="{D870CCB5-00B7-4CBC-93BC-F8CB6DA1AF4F}"/>
              </a:ext>
            </a:extLst>
          </p:cNvPr>
          <p:cNvSpPr/>
          <p:nvPr/>
        </p:nvSpPr>
        <p:spPr>
          <a:xfrm>
            <a:off x="2377535" y="158421"/>
            <a:ext cx="1655064" cy="868680"/>
          </a:xfrm>
          <a:prstGeom prst="flowChartProcess">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NEXUS: Learning Framework</a:t>
            </a:r>
          </a:p>
        </p:txBody>
      </p:sp>
      <p:pic>
        <p:nvPicPr>
          <p:cNvPr id="87" name="Picture 86" descr="Text&#10;&#10;Description automatically generated with medium confidence">
            <a:extLst>
              <a:ext uri="{FF2B5EF4-FFF2-40B4-BE49-F238E27FC236}">
                <a16:creationId xmlns:a16="http://schemas.microsoft.com/office/drawing/2014/main" id="{7B78ECD8-28B2-478B-8E4D-1AB0BD65CD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12" y="330633"/>
            <a:ext cx="1837648" cy="643128"/>
          </a:xfrm>
          <a:prstGeom prst="rect">
            <a:avLst/>
          </a:prstGeom>
          <a:effectLst/>
        </p:spPr>
      </p:pic>
      <p:sp>
        <p:nvSpPr>
          <p:cNvPr id="53" name="Rectangle: Diagonal Corners Rounded 52">
            <a:extLst>
              <a:ext uri="{FF2B5EF4-FFF2-40B4-BE49-F238E27FC236}">
                <a16:creationId xmlns:a16="http://schemas.microsoft.com/office/drawing/2014/main" id="{0774C69C-7D28-5B89-1B0E-07D34E5CA8C3}"/>
              </a:ext>
            </a:extLst>
          </p:cNvPr>
          <p:cNvSpPr/>
          <p:nvPr/>
        </p:nvSpPr>
        <p:spPr>
          <a:xfrm>
            <a:off x="6672072" y="2085632"/>
            <a:ext cx="1540620" cy="868680"/>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t>Head of Educational Practice Development</a:t>
            </a:r>
          </a:p>
          <a:p>
            <a:pPr algn="ctr"/>
            <a:r>
              <a:rPr lang="en-GB" sz="1200" dirty="0"/>
              <a:t>(vacant)</a:t>
            </a:r>
          </a:p>
        </p:txBody>
      </p:sp>
      <p:sp>
        <p:nvSpPr>
          <p:cNvPr id="54" name="Rectangle: Diagonal Corners Rounded 53">
            <a:extLst>
              <a:ext uri="{FF2B5EF4-FFF2-40B4-BE49-F238E27FC236}">
                <a16:creationId xmlns:a16="http://schemas.microsoft.com/office/drawing/2014/main" id="{7585EEDC-CB93-7EA7-4B86-59B1DBA6522F}"/>
              </a:ext>
            </a:extLst>
          </p:cNvPr>
          <p:cNvSpPr/>
          <p:nvPr/>
        </p:nvSpPr>
        <p:spPr>
          <a:xfrm>
            <a:off x="5580888" y="3479893"/>
            <a:ext cx="1091184" cy="1012174"/>
          </a:xfrm>
          <a:prstGeom prst="round2DiagRect">
            <a:avLst/>
          </a:prstGeom>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t>LEAP Fellows (Fractional)</a:t>
            </a:r>
          </a:p>
        </p:txBody>
      </p:sp>
    </p:spTree>
    <p:extLst>
      <p:ext uri="{BB962C8B-B14F-4D97-AF65-F5344CB8AC3E}">
        <p14:creationId xmlns:p14="http://schemas.microsoft.com/office/powerpoint/2010/main" val="2704688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438</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Academic Office  Structure November 2023</vt:lpstr>
      <vt:lpstr>Academic Office   The Academic Office is responsible for the development and management of the University’s academic regulatory framework, quality assurance and enhancement and academic experience procedures (e.g. surveys). The office also oversees the student-facing framework (both academic and non-academic student cases) and learning and teaching through the Nexus Framework.  It also provides support for the principal academic committees of the University that relate directly to its remit. The office has its main base on the Carmarthen campus but has an active presence on all of the University’s main campuses. The Doctoral College forms part of the Academic Office.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Erickson</dc:creator>
  <cp:lastModifiedBy>Teleri James</cp:lastModifiedBy>
  <cp:revision>26</cp:revision>
  <dcterms:created xsi:type="dcterms:W3CDTF">2021-06-16T07:34:53Z</dcterms:created>
  <dcterms:modified xsi:type="dcterms:W3CDTF">2023-11-29T09:40:53Z</dcterms:modified>
</cp:coreProperties>
</file>