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99" r:id="rId5"/>
    <p:sldId id="300" r:id="rId6"/>
    <p:sldId id="259" r:id="rId7"/>
    <p:sldId id="291" r:id="rId8"/>
    <p:sldId id="297" r:id="rId9"/>
    <p:sldId id="292" r:id="rId10"/>
    <p:sldId id="293" r:id="rId11"/>
    <p:sldId id="294" r:id="rId12"/>
    <p:sldId id="295" r:id="rId13"/>
    <p:sldId id="296" r:id="rId14"/>
    <p:sldId id="286" r:id="rId1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347299-808F-43BC-97F7-31E07D325EB4}">
          <p14:sldIdLst>
            <p14:sldId id="299"/>
          </p14:sldIdLst>
        </p14:section>
        <p14:section name="Untitled Section" id="{DC5DEC68-E477-499F-88AC-FA991CAF45B1}">
          <p14:sldIdLst>
            <p14:sldId id="300"/>
            <p14:sldId id="259"/>
            <p14:sldId id="291"/>
            <p14:sldId id="297"/>
            <p14:sldId id="292"/>
            <p14:sldId id="293"/>
            <p14:sldId id="294"/>
            <p14:sldId id="295"/>
            <p14:sldId id="296"/>
          </p14:sldIdLst>
        </p14:section>
        <p14:section name="measure of success" id="{7D567428-9EAF-448E-BE81-2680D1F91F6E}">
          <p14:sldIdLst>
            <p14:sldId id="286"/>
          </p14:sldIdLst>
        </p14:section>
      </p14:sectionLst>
    </p:ex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3D8"/>
    <a:srgbClr val="566E39"/>
    <a:srgbClr val="4AAB4A"/>
    <a:srgbClr val="71BD43"/>
    <a:srgbClr val="A3CD39"/>
    <a:srgbClr val="459242"/>
    <a:srgbClr val="B0D240"/>
    <a:srgbClr val="4E6B31"/>
    <a:srgbClr val="FFEBFF"/>
    <a:srgbClr val="FF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7" autoAdjust="0"/>
    <p:restoredTop sz="94660"/>
  </p:normalViewPr>
  <p:slideViewPr>
    <p:cSldViewPr snapToGrid="0">
      <p:cViewPr varScale="1">
        <p:scale>
          <a:sx n="86" d="100"/>
          <a:sy n="86" d="100"/>
        </p:scale>
        <p:origin x="928" y="68"/>
      </p:cViewPr>
      <p:guideLst>
        <p:guide orient="horz" pos="3024"/>
        <p:guide pos="40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illiams (Estates &amp; Facilities)" userId="S::k.l.williams@uwtsd.ac.uk::626f6e72-7e8b-40b6-90a6-49d4a17ec870" providerId="AD" clId="Web-{7DDC39BE-BDFA-4E58-8C64-38AC6C0973F7}"/>
    <pc:docChg chg="modSld">
      <pc:chgData name="Kate Williams (Estates &amp; Facilities)" userId="S::k.l.williams@uwtsd.ac.uk::626f6e72-7e8b-40b6-90a6-49d4a17ec870" providerId="AD" clId="Web-{7DDC39BE-BDFA-4E58-8C64-38AC6C0973F7}" dt="2023-06-30T15:29:39.636" v="15" actId="20577"/>
      <pc:docMkLst>
        <pc:docMk/>
      </pc:docMkLst>
      <pc:sldChg chg="modSp">
        <pc:chgData name="Kate Williams (Estates &amp; Facilities)" userId="S::k.l.williams@uwtsd.ac.uk::626f6e72-7e8b-40b6-90a6-49d4a17ec870" providerId="AD" clId="Web-{7DDC39BE-BDFA-4E58-8C64-38AC6C0973F7}" dt="2023-06-30T15:29:39.636" v="15" actId="20577"/>
        <pc:sldMkLst>
          <pc:docMk/>
          <pc:sldMk cId="3019602590" sldId="286"/>
        </pc:sldMkLst>
        <pc:spChg chg="mod">
          <ac:chgData name="Kate Williams (Estates &amp; Facilities)" userId="S::k.l.williams@uwtsd.ac.uk::626f6e72-7e8b-40b6-90a6-49d4a17ec870" providerId="AD" clId="Web-{7DDC39BE-BDFA-4E58-8C64-38AC6C0973F7}" dt="2023-06-30T15:28:38.930" v="3" actId="14100"/>
          <ac:spMkLst>
            <pc:docMk/>
            <pc:sldMk cId="3019602590" sldId="286"/>
            <ac:spMk id="2" creationId="{278D4181-4C1E-6430-D103-B69BC69916B5}"/>
          </ac:spMkLst>
        </pc:spChg>
        <pc:spChg chg="mod">
          <ac:chgData name="Kate Williams (Estates &amp; Facilities)" userId="S::k.l.williams@uwtsd.ac.uk::626f6e72-7e8b-40b6-90a6-49d4a17ec870" providerId="AD" clId="Web-{7DDC39BE-BDFA-4E58-8C64-38AC6C0973F7}" dt="2023-06-30T15:29:39.636" v="15" actId="20577"/>
          <ac:spMkLst>
            <pc:docMk/>
            <pc:sldMk cId="3019602590" sldId="286"/>
            <ac:spMk id="3" creationId="{1F323E9D-8FAF-DB49-422A-46C3AFA47054}"/>
          </ac:spMkLst>
        </pc:spChg>
      </pc:sldChg>
    </pc:docChg>
  </pc:docChgLst>
  <pc:docChgLst>
    <pc:chgData name="Ffion Evans (Design)" userId="S::ffion.evans@uwtsd.ac.uk::2e33d896-5403-4c03-93b7-4c2d122afbb6" providerId="AD" clId="Web-{FE57AF82-C761-DC6E-A84D-DB603028E50B}"/>
    <pc:docChg chg="modSld">
      <pc:chgData name="Ffion Evans (Design)" userId="S::ffion.evans@uwtsd.ac.uk::2e33d896-5403-4c03-93b7-4c2d122afbb6" providerId="AD" clId="Web-{FE57AF82-C761-DC6E-A84D-DB603028E50B}" dt="2023-10-23T09:22:16.023" v="0" actId="1076"/>
      <pc:docMkLst>
        <pc:docMk/>
      </pc:docMkLst>
      <pc:sldChg chg="modSp">
        <pc:chgData name="Ffion Evans (Design)" userId="S::ffion.evans@uwtsd.ac.uk::2e33d896-5403-4c03-93b7-4c2d122afbb6" providerId="AD" clId="Web-{FE57AF82-C761-DC6E-A84D-DB603028E50B}" dt="2023-10-23T09:22:16.023" v="0" actId="1076"/>
        <pc:sldMkLst>
          <pc:docMk/>
          <pc:sldMk cId="1565202957" sldId="297"/>
        </pc:sldMkLst>
        <pc:cxnChg chg="mod">
          <ac:chgData name="Ffion Evans (Design)" userId="S::ffion.evans@uwtsd.ac.uk::2e33d896-5403-4c03-93b7-4c2d122afbb6" providerId="AD" clId="Web-{FE57AF82-C761-DC6E-A84D-DB603028E50B}" dt="2023-10-23T09:22:16.023" v="0" actId="1076"/>
          <ac:cxnSpMkLst>
            <pc:docMk/>
            <pc:sldMk cId="1565202957" sldId="297"/>
            <ac:cxnSpMk id="23" creationId="{002DB5AA-702C-13A0-A192-7CC3F7B552F1}"/>
          </ac:cxnSpMkLst>
        </pc:cxnChg>
      </pc:sldChg>
    </pc:docChg>
  </pc:docChgLst>
  <pc:docChgLst>
    <pc:chgData name="Kate Williams (Estates &amp; Facilities)" userId="S::k.l.williams@uwtsd.ac.uk::626f6e72-7e8b-40b6-90a6-49d4a17ec870" providerId="AD" clId="Web-{B9F7C783-AF7C-461A-9F79-007BAB76DC45}"/>
    <pc:docChg chg="modSld">
      <pc:chgData name="Kate Williams (Estates &amp; Facilities)" userId="S::k.l.williams@uwtsd.ac.uk::626f6e72-7e8b-40b6-90a6-49d4a17ec870" providerId="AD" clId="Web-{B9F7C783-AF7C-461A-9F79-007BAB76DC45}" dt="2023-06-21T09:15:17.475" v="0"/>
      <pc:docMkLst>
        <pc:docMk/>
      </pc:docMkLst>
      <pc:sldChg chg="delSp">
        <pc:chgData name="Kate Williams (Estates &amp; Facilities)" userId="S::k.l.williams@uwtsd.ac.uk::626f6e72-7e8b-40b6-90a6-49d4a17ec870" providerId="AD" clId="Web-{B9F7C783-AF7C-461A-9F79-007BAB76DC45}" dt="2023-06-21T09:15:17.475" v="0"/>
        <pc:sldMkLst>
          <pc:docMk/>
          <pc:sldMk cId="2218704845" sldId="299"/>
        </pc:sldMkLst>
        <pc:spChg chg="del">
          <ac:chgData name="Kate Williams (Estates &amp; Facilities)" userId="S::k.l.williams@uwtsd.ac.uk::626f6e72-7e8b-40b6-90a6-49d4a17ec870" providerId="AD" clId="Web-{B9F7C783-AF7C-461A-9F79-007BAB76DC45}" dt="2023-06-21T09:15:17.475" v="0"/>
          <ac:spMkLst>
            <pc:docMk/>
            <pc:sldMk cId="2218704845" sldId="299"/>
            <ac:spMk id="25" creationId="{F8639013-7DD7-328C-27CC-FF5D8909CE78}"/>
          </ac:spMkLst>
        </pc:spChg>
      </pc:sldChg>
    </pc:docChg>
  </pc:docChgLst>
  <pc:docChgLst>
    <pc:chgData name="Koi Merebark" userId="418e0dea-3826-4e45-8af9-88ac09b5337e" providerId="ADAL" clId="{FD1DF729-9ED4-4DBF-AD08-DB62A4BCF830}"/>
    <pc:docChg chg="modSld">
      <pc:chgData name="Koi Merebark" userId="418e0dea-3826-4e45-8af9-88ac09b5337e" providerId="ADAL" clId="{FD1DF729-9ED4-4DBF-AD08-DB62A4BCF830}" dt="2023-07-11T11:49:50.621" v="0" actId="1076"/>
      <pc:docMkLst>
        <pc:docMk/>
      </pc:docMkLst>
      <pc:sldChg chg="modSp mod">
        <pc:chgData name="Koi Merebark" userId="418e0dea-3826-4e45-8af9-88ac09b5337e" providerId="ADAL" clId="{FD1DF729-9ED4-4DBF-AD08-DB62A4BCF830}" dt="2023-07-11T11:49:50.621" v="0" actId="1076"/>
        <pc:sldMkLst>
          <pc:docMk/>
          <pc:sldMk cId="3552624194" sldId="259"/>
        </pc:sldMkLst>
        <pc:spChg chg="mod">
          <ac:chgData name="Koi Merebark" userId="418e0dea-3826-4e45-8af9-88ac09b5337e" providerId="ADAL" clId="{FD1DF729-9ED4-4DBF-AD08-DB62A4BCF830}" dt="2023-07-11T11:49:50.621" v="0" actId="1076"/>
          <ac:spMkLst>
            <pc:docMk/>
            <pc:sldMk cId="3552624194" sldId="259"/>
            <ac:spMk id="14" creationId="{474E2C1D-489C-29A8-BBB9-CDBC746E6AC2}"/>
          </ac:spMkLst>
        </pc:spChg>
      </pc:sldChg>
    </pc:docChg>
  </pc:docChgLst>
  <pc:docChgLst>
    <pc:chgData name="Kate Williams (Estates &amp; Facilities)" userId="626f6e72-7e8b-40b6-90a6-49d4a17ec870" providerId="ADAL" clId="{5A3CB11A-A303-4E5C-81E7-D1C220BBF3E6}"/>
    <pc:docChg chg="modSld">
      <pc:chgData name="Kate Williams (Estates &amp; Facilities)" userId="626f6e72-7e8b-40b6-90a6-49d4a17ec870" providerId="ADAL" clId="{5A3CB11A-A303-4E5C-81E7-D1C220BBF3E6}" dt="2024-02-23T13:44:54.644" v="0" actId="1036"/>
      <pc:docMkLst>
        <pc:docMk/>
      </pc:docMkLst>
      <pc:sldChg chg="modSp mod">
        <pc:chgData name="Kate Williams (Estates &amp; Facilities)" userId="626f6e72-7e8b-40b6-90a6-49d4a17ec870" providerId="ADAL" clId="{5A3CB11A-A303-4E5C-81E7-D1C220BBF3E6}" dt="2024-02-23T13:44:54.644" v="0" actId="1036"/>
        <pc:sldMkLst>
          <pc:docMk/>
          <pc:sldMk cId="1565202957" sldId="297"/>
        </pc:sldMkLst>
        <pc:spChg chg="mod">
          <ac:chgData name="Kate Williams (Estates &amp; Facilities)" userId="626f6e72-7e8b-40b6-90a6-49d4a17ec870" providerId="ADAL" clId="{5A3CB11A-A303-4E5C-81E7-D1C220BBF3E6}" dt="2024-02-23T13:44:54.644" v="0" actId="1036"/>
          <ac:spMkLst>
            <pc:docMk/>
            <pc:sldMk cId="1565202957" sldId="297"/>
            <ac:spMk id="16" creationId="{31EB71DD-4A6B-E23F-2EA6-1D8054304F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DC055-0742-4B18-A2E6-F378C529972E}"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C86C3-9A1D-4153-84A6-9B2724630C1A}" type="slidenum">
              <a:rPr lang="en-GB" smtClean="0"/>
              <a:t>‹#›</a:t>
            </a:fld>
            <a:endParaRPr lang="en-GB"/>
          </a:p>
        </p:txBody>
      </p:sp>
    </p:spTree>
    <p:extLst>
      <p:ext uri="{BB962C8B-B14F-4D97-AF65-F5344CB8AC3E}">
        <p14:creationId xmlns:p14="http://schemas.microsoft.com/office/powerpoint/2010/main" val="436097250"/>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9"/>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4"/>
            <a:ext cx="9601200" cy="2318067"/>
          </a:xfrm>
        </p:spPr>
        <p:txBody>
          <a:bodyPr/>
          <a:lstStyle>
            <a:lvl1pPr marL="0" indent="0" algn="ctr">
              <a:buNone/>
              <a:defRPr sz="3360"/>
            </a:lvl1pPr>
            <a:lvl2pPr marL="640064" indent="0" algn="ctr">
              <a:buNone/>
              <a:defRPr sz="2800"/>
            </a:lvl2pPr>
            <a:lvl3pPr marL="1280128" indent="0" algn="ctr">
              <a:buNone/>
              <a:defRPr sz="2520"/>
            </a:lvl3pPr>
            <a:lvl4pPr marL="1920192" indent="0" algn="ctr">
              <a:buNone/>
              <a:defRPr sz="2240"/>
            </a:lvl4pPr>
            <a:lvl5pPr marL="2560256" indent="0" algn="ctr">
              <a:buNone/>
              <a:defRPr sz="2240"/>
            </a:lvl5pPr>
            <a:lvl6pPr marL="3200320" indent="0" algn="ctr">
              <a:buNone/>
              <a:defRPr sz="2240"/>
            </a:lvl6pPr>
            <a:lvl7pPr marL="3840384" indent="0" algn="ctr">
              <a:buNone/>
              <a:defRPr sz="2240"/>
            </a:lvl7pPr>
            <a:lvl8pPr marL="4480448" indent="0" algn="ctr">
              <a:buNone/>
              <a:defRPr sz="2240"/>
            </a:lvl8pPr>
            <a:lvl9pPr marL="5120512"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9838C-E04F-441D-B3AA-796DE4D461DC}" type="datetime1">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0346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E7FA0-3714-486A-8C4C-3B3C7304704D}" type="datetime1">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74157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260844-4CB5-4A6C-8028-DD3A2D383C64}" type="datetime1">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2934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CCB9E-D0B2-40DE-915C-1FC56A2C5D39}" type="datetime1">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103245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6"/>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64" indent="0">
              <a:buNone/>
              <a:defRPr sz="2800">
                <a:solidFill>
                  <a:schemeClr val="tx1">
                    <a:tint val="75000"/>
                  </a:schemeClr>
                </a:solidFill>
              </a:defRPr>
            </a:lvl2pPr>
            <a:lvl3pPr marL="1280128" indent="0">
              <a:buNone/>
              <a:defRPr sz="2520">
                <a:solidFill>
                  <a:schemeClr val="tx1">
                    <a:tint val="75000"/>
                  </a:schemeClr>
                </a:solidFill>
              </a:defRPr>
            </a:lvl3pPr>
            <a:lvl4pPr marL="1920192" indent="0">
              <a:buNone/>
              <a:defRPr sz="2240">
                <a:solidFill>
                  <a:schemeClr val="tx1">
                    <a:tint val="75000"/>
                  </a:schemeClr>
                </a:solidFill>
              </a:defRPr>
            </a:lvl4pPr>
            <a:lvl5pPr marL="2560256" indent="0">
              <a:buNone/>
              <a:defRPr sz="2240">
                <a:solidFill>
                  <a:schemeClr val="tx1">
                    <a:tint val="75000"/>
                  </a:schemeClr>
                </a:solidFill>
              </a:defRPr>
            </a:lvl5pPr>
            <a:lvl6pPr marL="3200320" indent="0">
              <a:buNone/>
              <a:defRPr sz="2240">
                <a:solidFill>
                  <a:schemeClr val="tx1">
                    <a:tint val="75000"/>
                  </a:schemeClr>
                </a:solidFill>
              </a:defRPr>
            </a:lvl6pPr>
            <a:lvl7pPr marL="3840384" indent="0">
              <a:buNone/>
              <a:defRPr sz="2240">
                <a:solidFill>
                  <a:schemeClr val="tx1">
                    <a:tint val="75000"/>
                  </a:schemeClr>
                </a:solidFill>
              </a:defRPr>
            </a:lvl7pPr>
            <a:lvl8pPr marL="4480448" indent="0">
              <a:buNone/>
              <a:defRPr sz="2240">
                <a:solidFill>
                  <a:schemeClr val="tx1">
                    <a:tint val="75000"/>
                  </a:schemeClr>
                </a:solidFill>
              </a:defRPr>
            </a:lvl8pPr>
            <a:lvl9pPr marL="5120512"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3AF56-53D3-417E-9F84-EEEA200419E3}" type="datetime1">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46078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1" y="2555876"/>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1" y="2555876"/>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7D2CD-82B8-4619-8CAE-6CD11CF2A67E}" type="datetime1">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40025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9"/>
            <a:ext cx="5415676"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6"/>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2" y="2353629"/>
            <a:ext cx="5442347"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2" y="3507106"/>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080C2-B059-43ED-B836-ECD7E0901553}" type="datetime1">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218041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032E3-7700-425A-8985-801FFDAFDE6C}" type="datetime1">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09905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385AC-CC06-451D-B79F-073798A8BE43}" type="datetime1">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134653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8"/>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35769F6-8BD9-41C0-9805-94C8176808D2}" type="datetime1">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39033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8"/>
            <a:ext cx="6480811" cy="6823075"/>
          </a:xfrm>
        </p:spPr>
        <p:txBody>
          <a:bodyPr anchor="t"/>
          <a:lstStyle>
            <a:lvl1pPr marL="0" indent="0">
              <a:buNone/>
              <a:defRPr sz="4480"/>
            </a:lvl1pPr>
            <a:lvl2pPr marL="640064" indent="0">
              <a:buNone/>
              <a:defRPr sz="3920"/>
            </a:lvl2pPr>
            <a:lvl3pPr marL="1280128" indent="0">
              <a:buNone/>
              <a:defRPr sz="3360"/>
            </a:lvl3pPr>
            <a:lvl4pPr marL="1920192" indent="0">
              <a:buNone/>
              <a:defRPr sz="2800"/>
            </a:lvl4pPr>
            <a:lvl5pPr marL="2560256" indent="0">
              <a:buNone/>
              <a:defRPr sz="2800"/>
            </a:lvl5pPr>
            <a:lvl6pPr marL="3200320" indent="0">
              <a:buNone/>
              <a:defRPr sz="2800"/>
            </a:lvl6pPr>
            <a:lvl7pPr marL="3840384" indent="0">
              <a:buNone/>
              <a:defRPr sz="2800"/>
            </a:lvl7pPr>
            <a:lvl8pPr marL="4480448" indent="0">
              <a:buNone/>
              <a:defRPr sz="2800"/>
            </a:lvl8pPr>
            <a:lvl9pPr marL="5120512"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C01B4E9E-CA0E-4EAE-B357-F7BD7930B036}" type="datetime1">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9773D-A208-4B9B-BE1E-C7CC26A45F95}" type="slidenum">
              <a:rPr lang="en-GB" smtClean="0"/>
              <a:t>‹#›</a:t>
            </a:fld>
            <a:endParaRPr lang="en-GB"/>
          </a:p>
        </p:txBody>
      </p:sp>
    </p:spTree>
    <p:extLst>
      <p:ext uri="{BB962C8B-B14F-4D97-AF65-F5344CB8AC3E}">
        <p14:creationId xmlns:p14="http://schemas.microsoft.com/office/powerpoint/2010/main" val="201050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1" y="2555876"/>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1" y="8898893"/>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738520-E516-4C12-9C3C-78B8465757DC}" type="datetime1">
              <a:rPr lang="en-GB" smtClean="0"/>
              <a:t>23/02/2024</a:t>
            </a:fld>
            <a:endParaRPr lang="en-GB"/>
          </a:p>
        </p:txBody>
      </p:sp>
      <p:sp>
        <p:nvSpPr>
          <p:cNvPr id="5" name="Footer Placeholder 4"/>
          <p:cNvSpPr>
            <a:spLocks noGrp="1"/>
          </p:cNvSpPr>
          <p:nvPr>
            <p:ph type="ftr" sz="quarter" idx="3"/>
          </p:nvPr>
        </p:nvSpPr>
        <p:spPr>
          <a:xfrm>
            <a:off x="4240531" y="8898893"/>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1" y="8898893"/>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449773D-A208-4B9B-BE1E-C7CC26A45F95}" type="slidenum">
              <a:rPr lang="en-GB" smtClean="0"/>
              <a:t>‹#›</a:t>
            </a:fld>
            <a:endParaRPr lang="en-GB"/>
          </a:p>
        </p:txBody>
      </p:sp>
    </p:spTree>
    <p:extLst>
      <p:ext uri="{BB962C8B-B14F-4D97-AF65-F5344CB8AC3E}">
        <p14:creationId xmlns:p14="http://schemas.microsoft.com/office/powerpoint/2010/main" val="311354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0128"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32" indent="-320032" algn="l" defTabSz="1280128"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096" indent="-320032" algn="l" defTabSz="1280128"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160" indent="-320032" algn="l" defTabSz="1280128"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24"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288"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352"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416"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480"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544" indent="-320032" algn="l" defTabSz="1280128"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28" rtl="0" eaLnBrk="1" latinLnBrk="0" hangingPunct="1">
        <a:defRPr sz="2520" kern="1200">
          <a:solidFill>
            <a:schemeClr val="tx1"/>
          </a:solidFill>
          <a:latin typeface="+mn-lt"/>
          <a:ea typeface="+mn-ea"/>
          <a:cs typeface="+mn-cs"/>
        </a:defRPr>
      </a:lvl1pPr>
      <a:lvl2pPr marL="640064" algn="l" defTabSz="1280128" rtl="0" eaLnBrk="1" latinLnBrk="0" hangingPunct="1">
        <a:defRPr sz="2520" kern="1200">
          <a:solidFill>
            <a:schemeClr val="tx1"/>
          </a:solidFill>
          <a:latin typeface="+mn-lt"/>
          <a:ea typeface="+mn-ea"/>
          <a:cs typeface="+mn-cs"/>
        </a:defRPr>
      </a:lvl2pPr>
      <a:lvl3pPr marL="1280128" algn="l" defTabSz="1280128" rtl="0" eaLnBrk="1" latinLnBrk="0" hangingPunct="1">
        <a:defRPr sz="2520" kern="1200">
          <a:solidFill>
            <a:schemeClr val="tx1"/>
          </a:solidFill>
          <a:latin typeface="+mn-lt"/>
          <a:ea typeface="+mn-ea"/>
          <a:cs typeface="+mn-cs"/>
        </a:defRPr>
      </a:lvl3pPr>
      <a:lvl4pPr marL="1920192" algn="l" defTabSz="1280128" rtl="0" eaLnBrk="1" latinLnBrk="0" hangingPunct="1">
        <a:defRPr sz="2520" kern="1200">
          <a:solidFill>
            <a:schemeClr val="tx1"/>
          </a:solidFill>
          <a:latin typeface="+mn-lt"/>
          <a:ea typeface="+mn-ea"/>
          <a:cs typeface="+mn-cs"/>
        </a:defRPr>
      </a:lvl4pPr>
      <a:lvl5pPr marL="2560256" algn="l" defTabSz="1280128" rtl="0" eaLnBrk="1" latinLnBrk="0" hangingPunct="1">
        <a:defRPr sz="2520" kern="1200">
          <a:solidFill>
            <a:schemeClr val="tx1"/>
          </a:solidFill>
          <a:latin typeface="+mn-lt"/>
          <a:ea typeface="+mn-ea"/>
          <a:cs typeface="+mn-cs"/>
        </a:defRPr>
      </a:lvl5pPr>
      <a:lvl6pPr marL="3200320" algn="l" defTabSz="1280128" rtl="0" eaLnBrk="1" latinLnBrk="0" hangingPunct="1">
        <a:defRPr sz="2520" kern="1200">
          <a:solidFill>
            <a:schemeClr val="tx1"/>
          </a:solidFill>
          <a:latin typeface="+mn-lt"/>
          <a:ea typeface="+mn-ea"/>
          <a:cs typeface="+mn-cs"/>
        </a:defRPr>
      </a:lvl6pPr>
      <a:lvl7pPr marL="3840384" algn="l" defTabSz="1280128" rtl="0" eaLnBrk="1" latinLnBrk="0" hangingPunct="1">
        <a:defRPr sz="2520" kern="1200">
          <a:solidFill>
            <a:schemeClr val="tx1"/>
          </a:solidFill>
          <a:latin typeface="+mn-lt"/>
          <a:ea typeface="+mn-ea"/>
          <a:cs typeface="+mn-cs"/>
        </a:defRPr>
      </a:lvl7pPr>
      <a:lvl8pPr marL="4480448" algn="l" defTabSz="1280128" rtl="0" eaLnBrk="1" latinLnBrk="0" hangingPunct="1">
        <a:defRPr sz="2520" kern="1200">
          <a:solidFill>
            <a:schemeClr val="tx1"/>
          </a:solidFill>
          <a:latin typeface="+mn-lt"/>
          <a:ea typeface="+mn-ea"/>
          <a:cs typeface="+mn-cs"/>
        </a:defRPr>
      </a:lvl8pPr>
      <a:lvl9pPr marL="5120512" algn="l" defTabSz="1280128"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hyperlink" Target="https://www.uwtsd.ac.uk/sustainability/green-impact/" TargetMode="External"/><Relationship Id="rId3" Type="http://schemas.openxmlformats.org/officeDocument/2006/relationships/image" Target="../media/image3.png"/><Relationship Id="rId7" Type="http://schemas.openxmlformats.org/officeDocument/2006/relationships/hyperlink" Target="https://www.linkedin.com/learning/navigating-environmental-sustainability-a-guide-for-leaders/what-s-at-stake-with-climate-and-leadership?autoplay=true&amp;u=7796693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linkedin.com/learning/the-employee-s-guide-to-sustainability/what-is-sustainability-and-why-should-you-care?autoplay=true&amp;u=77966930" TargetMode="External"/><Relationship Id="rId5"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hyperlink" Target="https://www.uwtsd.ac.uk/sustainability/get-involv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uwtsd.ac.uk/media/uwtsd-website/content-assets/documents/environment-unit/sustainability-strategies-and-policies-2022/Sustainability-Action-Plan-Log-22-25.pdf" TargetMode="Externa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hyperlink" Target="https://www.uwtsd.ac.uk/media/uwtsd-website/content-assets/documents/strategies-policies/uwtsd-strategic-plan-2017-2025.pdf"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s://view.officeapps.live.com/op/view.aspx?src=https%3A%2F%2Fwww.uwtsd.ac.uk%2Fmedia%2Fuwtsd-website%2Fcontent-assets%2Fdocuments%2Fenvironment-unit%2Fsustainability-strategies-and-policies-2022%2Fuwtsd-environment-policy-statement-08022022.docx&amp;wdOrigin=BROWSELIN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wtsd.ac.uk/media/uwtsd-website/content-assets/documents/environment-unit/sustainability-strategies-and-policies-2022/Sustainable-Development-Goals.pdf" TargetMode="External"/><Relationship Id="rId2" Type="http://schemas.openxmlformats.org/officeDocument/2006/relationships/hyperlink" Target="https://www.futuregenerations.wales/about-us/future-generations-act/"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hyperlink" Target="https://www.uwtsd.ac.uk/media/uwtsd-website/content-assets/documents/environment-unit/sustainability-strategies-and-policies-2022/UWTSD-Water-Management-Plan.docx" TargetMode="External"/><Relationship Id="rId3" Type="http://schemas.openxmlformats.org/officeDocument/2006/relationships/image" Target="../media/image12.png"/><Relationship Id="rId7" Type="http://schemas.openxmlformats.org/officeDocument/2006/relationships/hyperlink" Target="https://view.officeapps.live.com/op/view.aspx?src=https%3A%2F%2Fwww.uwtsd.ac.uk%2Fmedia%2Fuwtsd-website%2Fcontent-assets%2Fdocuments%2Fenvironment-unit%2Fsustainability-strategies-and-policies-2022%2Fsection-6-report.docx&amp;wdOrigin=BROWSELINK"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view.officeapps.live.com/op/view.aspx?src=https%3A%2F%2Fwww.uwtsd.ac.uk%2Fmedia%2Fuwtsd-website%2Fcontent-assets%2Fdocuments%2Fenvironment-unit%2Fsustainability-strategies-and-policies-2022%2Fuwtsd-biodiversity-action-plan-2022.docx&amp;wdOrigin=BROWSELINK" TargetMode="Externa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view.officeapps.live.com/op/view.aspx?src=https%3A%2F%2Fwww.uwtsd.ac.uk%2Fmedia%2Fuwtsd-website%2Fcontent-assets%2Fdocuments%2Fenvironment-unit%2Fsustainability-strategies-and-policies-2022%2Fuwtsd-sustainable-food-plan-2022-25.docx&amp;wdOrigin=BROWSELINK"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view.officeapps.live.com/op/view.aspx?src=https%3A%2F%2Fwww.uwtsd.ac.uk%2Fmedia%2Fuwtsd-website%2Fcontent-assets%2Fdocuments%2Fenvironment-unit%2Fsustainability-strategies-and-policies-2022%2Fuwtsd-waste-management-plan-2022-25.docx&amp;wdOrigin=BROWSELINK" TargetMode="External"/><Relationship Id="rId5"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uwtsd.ac.uk/finance/" TargetMode="External"/><Relationship Id="rId5" Type="http://schemas.openxmlformats.org/officeDocument/2006/relationships/image" Target="../media/image1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uwtsd.ac.uk/media/uwtsd-website/content-assets/documents/environment-unit/sustainability-strategies-and-policies-2022/dec-energy-building-action-plan.xls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wtsd.ac.uk/media/uwtsd-website/content-assets/documents/environment-unit/sustainability-strategies-and-policies-2022/sustainability-engagement-action-plan.pdf" TargetMode="External"/><Relationship Id="rId5" Type="http://schemas.openxmlformats.org/officeDocument/2006/relationships/image" Target="../media/image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9E69EF-3954-2D47-8641-8087B7E3BFF3}"/>
              </a:ext>
            </a:extLst>
          </p:cNvPr>
          <p:cNvPicPr>
            <a:picLocks noChangeAspect="1"/>
          </p:cNvPicPr>
          <p:nvPr/>
        </p:nvPicPr>
        <p:blipFill rotWithShape="1">
          <a:blip r:embed="rId2">
            <a:extLst>
              <a:ext uri="{28A0092B-C50C-407E-A947-70E740481C1C}">
                <a14:useLocalDpi xmlns:a14="http://schemas.microsoft.com/office/drawing/2010/main" val="0"/>
              </a:ext>
            </a:extLst>
          </a:blip>
          <a:srcRect l="1395" t="5312" r="30965" b="12081"/>
          <a:stretch/>
        </p:blipFill>
        <p:spPr>
          <a:xfrm>
            <a:off x="10026844" y="3675907"/>
            <a:ext cx="2774756" cy="479256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7B579C74-D244-4AE0-869D-E7A23DBE4D2A}"/>
              </a:ext>
            </a:extLst>
          </p:cNvPr>
          <p:cNvPicPr>
            <a:picLocks noChangeAspect="1"/>
          </p:cNvPicPr>
          <p:nvPr/>
        </p:nvPicPr>
        <p:blipFill rotWithShape="1">
          <a:blip r:embed="rId3">
            <a:extLst>
              <a:ext uri="{28A0092B-C50C-407E-A947-70E740481C1C}">
                <a14:useLocalDpi xmlns:a14="http://schemas.microsoft.com/office/drawing/2010/main" val="0"/>
              </a:ext>
            </a:extLst>
          </a:blip>
          <a:srcRect t="9232" r="14271" b="13720"/>
          <a:stretch/>
        </p:blipFill>
        <p:spPr>
          <a:xfrm>
            <a:off x="8357333" y="6036379"/>
            <a:ext cx="2053403" cy="2241970"/>
          </a:xfrm>
          <a:prstGeom prst="rect">
            <a:avLst/>
          </a:prstGeom>
        </p:spPr>
      </p:pic>
      <p:pic>
        <p:nvPicPr>
          <p:cNvPr id="21" name="Picture 20">
            <a:extLst>
              <a:ext uri="{FF2B5EF4-FFF2-40B4-BE49-F238E27FC236}">
                <a16:creationId xmlns:a16="http://schemas.microsoft.com/office/drawing/2014/main" id="{3013FFDB-34F5-829F-8B2B-3D546669F4C5}"/>
              </a:ext>
            </a:extLst>
          </p:cNvPr>
          <p:cNvPicPr>
            <a:picLocks noChangeAspect="1"/>
          </p:cNvPicPr>
          <p:nvPr/>
        </p:nvPicPr>
        <p:blipFill rotWithShape="1">
          <a:blip r:embed="rId4">
            <a:extLst>
              <a:ext uri="{28A0092B-C50C-407E-A947-70E740481C1C}">
                <a14:useLocalDpi xmlns:a14="http://schemas.microsoft.com/office/drawing/2010/main" val="0"/>
              </a:ext>
            </a:extLst>
          </a:blip>
          <a:srcRect l="4746" t="19881" r="10539" b="9461"/>
          <a:stretch/>
        </p:blipFill>
        <p:spPr>
          <a:xfrm rot="6300000">
            <a:off x="10445827" y="1545075"/>
            <a:ext cx="2170766" cy="2560487"/>
          </a:xfrm>
          <a:prstGeom prst="rect">
            <a:avLst/>
          </a:prstGeom>
        </p:spPr>
      </p:pic>
      <p:pic>
        <p:nvPicPr>
          <p:cNvPr id="19" name="Picture 18">
            <a:extLst>
              <a:ext uri="{FF2B5EF4-FFF2-40B4-BE49-F238E27FC236}">
                <a16:creationId xmlns:a16="http://schemas.microsoft.com/office/drawing/2014/main" id="{A9C259DD-6F01-75D0-8626-6FC2404A4B55}"/>
              </a:ext>
            </a:extLst>
          </p:cNvPr>
          <p:cNvPicPr>
            <a:picLocks noChangeAspect="1"/>
          </p:cNvPicPr>
          <p:nvPr/>
        </p:nvPicPr>
        <p:blipFill rotWithShape="1">
          <a:blip r:embed="rId5">
            <a:extLst>
              <a:ext uri="{28A0092B-C50C-407E-A947-70E740481C1C}">
                <a14:useLocalDpi xmlns:a14="http://schemas.microsoft.com/office/drawing/2010/main" val="0"/>
              </a:ext>
            </a:extLst>
          </a:blip>
          <a:srcRect l="-1050" r="2631"/>
          <a:stretch/>
        </p:blipFill>
        <p:spPr>
          <a:xfrm>
            <a:off x="8450389" y="1727637"/>
            <a:ext cx="1892923" cy="2204976"/>
          </a:xfrm>
          <a:prstGeom prst="rect">
            <a:avLst/>
          </a:prstGeom>
        </p:spPr>
      </p:pic>
      <p:pic>
        <p:nvPicPr>
          <p:cNvPr id="18" name="Picture 17" descr="Background pattern&#10;&#10;Description automatically generated">
            <a:extLst>
              <a:ext uri="{FF2B5EF4-FFF2-40B4-BE49-F238E27FC236}">
                <a16:creationId xmlns:a16="http://schemas.microsoft.com/office/drawing/2014/main" id="{F92C85EE-E1EE-A6FC-0626-45C56F8D24CB}"/>
              </a:ext>
            </a:extLst>
          </p:cNvPr>
          <p:cNvPicPr>
            <a:picLocks noChangeAspect="1"/>
          </p:cNvPicPr>
          <p:nvPr/>
        </p:nvPicPr>
        <p:blipFill rotWithShape="1">
          <a:blip r:embed="rId6">
            <a:extLst>
              <a:ext uri="{28A0092B-C50C-407E-A947-70E740481C1C}">
                <a14:useLocalDpi xmlns:a14="http://schemas.microsoft.com/office/drawing/2010/main" val="0"/>
              </a:ext>
            </a:extLst>
          </a:blip>
          <a:srcRect r="12856"/>
          <a:stretch/>
        </p:blipFill>
        <p:spPr>
          <a:xfrm rot="16200000">
            <a:off x="6413621" y="4902646"/>
            <a:ext cx="2242275" cy="4211328"/>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DEA7B1DA-01AC-EC0D-C7E1-51AEA10F0B0F}"/>
              </a:ext>
            </a:extLst>
          </p:cNvPr>
          <p:cNvPicPr>
            <a:picLocks noChangeAspect="1"/>
          </p:cNvPicPr>
          <p:nvPr/>
        </p:nvPicPr>
        <p:blipFill rotWithShape="1">
          <a:blip r:embed="rId7">
            <a:extLst>
              <a:ext uri="{28A0092B-C50C-407E-A947-70E740481C1C}">
                <a14:useLocalDpi xmlns:a14="http://schemas.microsoft.com/office/drawing/2010/main" val="0"/>
              </a:ext>
            </a:extLst>
          </a:blip>
          <a:srcRect t="4896" r="18064" b="12191"/>
          <a:stretch/>
        </p:blipFill>
        <p:spPr>
          <a:xfrm>
            <a:off x="4254804" y="4904715"/>
            <a:ext cx="2254913" cy="3227032"/>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408CCF0-E33C-4EE3-6D7D-9C8F9025C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846352" y="745413"/>
            <a:ext cx="729991" cy="3872123"/>
          </a:xfrm>
          <a:prstGeom prst="rect">
            <a:avLst/>
          </a:prstGeom>
        </p:spPr>
      </p:pic>
      <p:pic>
        <p:nvPicPr>
          <p:cNvPr id="13" name="Picture 12">
            <a:extLst>
              <a:ext uri="{FF2B5EF4-FFF2-40B4-BE49-F238E27FC236}">
                <a16:creationId xmlns:a16="http://schemas.microsoft.com/office/drawing/2014/main" id="{B7AE74F8-877A-1B98-E304-40511D71B329}"/>
              </a:ext>
            </a:extLst>
          </p:cNvPr>
          <p:cNvPicPr>
            <a:picLocks noChangeAspect="1"/>
          </p:cNvPicPr>
          <p:nvPr/>
        </p:nvPicPr>
        <p:blipFill rotWithShape="1">
          <a:blip r:embed="rId9">
            <a:extLst>
              <a:ext uri="{28A0092B-C50C-407E-A947-70E740481C1C}">
                <a14:useLocalDpi xmlns:a14="http://schemas.microsoft.com/office/drawing/2010/main" val="0"/>
              </a:ext>
            </a:extLst>
          </a:blip>
          <a:srcRect l="53725" t="16672" r="876" b="14031"/>
          <a:stretch/>
        </p:blipFill>
        <p:spPr>
          <a:xfrm rot="16200000">
            <a:off x="5091573" y="1138956"/>
            <a:ext cx="1207784" cy="2607248"/>
          </a:xfrm>
          <a:prstGeom prst="rect">
            <a:avLst/>
          </a:prstGeom>
        </p:spPr>
      </p:pic>
      <p:pic>
        <p:nvPicPr>
          <p:cNvPr id="5" name="Picture 4" descr="Logo, icon&#10;&#10;Description automatically generated">
            <a:extLst>
              <a:ext uri="{FF2B5EF4-FFF2-40B4-BE49-F238E27FC236}">
                <a16:creationId xmlns:a16="http://schemas.microsoft.com/office/drawing/2014/main" id="{6792141C-77EE-1C7F-3FA8-0551E7C78293}"/>
              </a:ext>
            </a:extLst>
          </p:cNvPr>
          <p:cNvPicPr>
            <a:picLocks noChangeAspect="1"/>
          </p:cNvPicPr>
          <p:nvPr/>
        </p:nvPicPr>
        <p:blipFill rotWithShape="1">
          <a:blip r:embed="rId10">
            <a:extLst>
              <a:ext uri="{28A0092B-C50C-407E-A947-70E740481C1C}">
                <a14:useLocalDpi xmlns:a14="http://schemas.microsoft.com/office/drawing/2010/main" val="0"/>
              </a:ext>
            </a:extLst>
          </a:blip>
          <a:srcRect t="27266" r="43604"/>
          <a:stretch/>
        </p:blipFill>
        <p:spPr>
          <a:xfrm rot="16200000">
            <a:off x="851687" y="5440759"/>
            <a:ext cx="2067361" cy="3770734"/>
          </a:xfrm>
          <a:prstGeom prst="rect">
            <a:avLst/>
          </a:prstGeom>
        </p:spPr>
      </p:pic>
      <p:pic>
        <p:nvPicPr>
          <p:cNvPr id="12" name="Picture 11">
            <a:extLst>
              <a:ext uri="{FF2B5EF4-FFF2-40B4-BE49-F238E27FC236}">
                <a16:creationId xmlns:a16="http://schemas.microsoft.com/office/drawing/2014/main" id="{8B242F75-93DF-5E79-788A-5AF2D6A8370E}"/>
              </a:ext>
            </a:extLst>
          </p:cNvPr>
          <p:cNvPicPr>
            <a:picLocks noChangeAspect="1"/>
          </p:cNvPicPr>
          <p:nvPr/>
        </p:nvPicPr>
        <p:blipFill rotWithShape="1">
          <a:blip r:embed="rId11">
            <a:extLst>
              <a:ext uri="{28A0092B-C50C-407E-A947-70E740481C1C}">
                <a14:useLocalDpi xmlns:a14="http://schemas.microsoft.com/office/drawing/2010/main" val="0"/>
              </a:ext>
            </a:extLst>
          </a:blip>
          <a:srcRect l="6881" r="27818"/>
          <a:stretch/>
        </p:blipFill>
        <p:spPr>
          <a:xfrm rot="16200000">
            <a:off x="2619233" y="5605545"/>
            <a:ext cx="2095367" cy="2957036"/>
          </a:xfrm>
          <a:prstGeom prst="rect">
            <a:avLst/>
          </a:prstGeom>
        </p:spPr>
      </p:pic>
      <p:pic>
        <p:nvPicPr>
          <p:cNvPr id="7" name="Picture 6" descr="Diagram&#10;&#10;Description automatically generated">
            <a:extLst>
              <a:ext uri="{FF2B5EF4-FFF2-40B4-BE49-F238E27FC236}">
                <a16:creationId xmlns:a16="http://schemas.microsoft.com/office/drawing/2014/main" id="{F253954B-F87A-5B35-92EF-6AF966AA432C}"/>
              </a:ext>
            </a:extLst>
          </p:cNvPr>
          <p:cNvPicPr>
            <a:picLocks noChangeAspect="1"/>
          </p:cNvPicPr>
          <p:nvPr/>
        </p:nvPicPr>
        <p:blipFill rotWithShape="1">
          <a:blip r:embed="rId12">
            <a:extLst>
              <a:ext uri="{28A0092B-C50C-407E-A947-70E740481C1C}">
                <a14:useLocalDpi xmlns:a14="http://schemas.microsoft.com/office/drawing/2010/main" val="0"/>
              </a:ext>
            </a:extLst>
          </a:blip>
          <a:srcRect l="44669" t="8826" b="3648"/>
          <a:stretch/>
        </p:blipFill>
        <p:spPr>
          <a:xfrm rot="16200000">
            <a:off x="3004888" y="779210"/>
            <a:ext cx="1402178" cy="3138613"/>
          </a:xfrm>
          <a:prstGeom prst="rect">
            <a:avLst/>
          </a:prstGeom>
        </p:spPr>
      </p:pic>
      <p:pic>
        <p:nvPicPr>
          <p:cNvPr id="4" name="Picture 3" descr="Shape&#10;&#10;Description automatically generated">
            <a:extLst>
              <a:ext uri="{FF2B5EF4-FFF2-40B4-BE49-F238E27FC236}">
                <a16:creationId xmlns:a16="http://schemas.microsoft.com/office/drawing/2014/main" id="{F61795D1-D256-DC47-1C6C-A8B6DF7E48EC}"/>
              </a:ext>
            </a:extLst>
          </p:cNvPr>
          <p:cNvPicPr>
            <a:picLocks noChangeAspect="1"/>
          </p:cNvPicPr>
          <p:nvPr/>
        </p:nvPicPr>
        <p:blipFill rotWithShape="1">
          <a:blip r:embed="rId13">
            <a:extLst>
              <a:ext uri="{28A0092B-C50C-407E-A947-70E740481C1C}">
                <a14:useLocalDpi xmlns:a14="http://schemas.microsoft.com/office/drawing/2010/main" val="0"/>
              </a:ext>
            </a:extLst>
          </a:blip>
          <a:srcRect l="37435" t="6920"/>
          <a:stretch/>
        </p:blipFill>
        <p:spPr>
          <a:xfrm>
            <a:off x="0" y="338051"/>
            <a:ext cx="3484657" cy="7331825"/>
          </a:xfrm>
          <a:prstGeom prst="rect">
            <a:avLst/>
          </a:prstGeom>
        </p:spPr>
      </p:pic>
      <p:sp>
        <p:nvSpPr>
          <p:cNvPr id="6" name="Rectangle 5">
            <a:extLst>
              <a:ext uri="{FF2B5EF4-FFF2-40B4-BE49-F238E27FC236}">
                <a16:creationId xmlns:a16="http://schemas.microsoft.com/office/drawing/2014/main" id="{4877DF90-A838-2B25-1284-CFFC972BC942}"/>
              </a:ext>
            </a:extLst>
          </p:cNvPr>
          <p:cNvSpPr/>
          <p:nvPr/>
        </p:nvSpPr>
        <p:spPr>
          <a:xfrm>
            <a:off x="-2" y="2950550"/>
            <a:ext cx="12801600" cy="3826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4963DE-46A6-33BA-5350-6397D657D88A}"/>
              </a:ext>
            </a:extLst>
          </p:cNvPr>
          <p:cNvSpPr txBox="1"/>
          <p:nvPr/>
        </p:nvSpPr>
        <p:spPr>
          <a:xfrm>
            <a:off x="770313" y="3291320"/>
            <a:ext cx="11693236" cy="584775"/>
          </a:xfrm>
          <a:prstGeom prst="rect">
            <a:avLst/>
          </a:prstGeom>
          <a:noFill/>
        </p:spPr>
        <p:txBody>
          <a:bodyPr wrap="square" rtlCol="0">
            <a:spAutoFit/>
          </a:bodyPr>
          <a:lstStyle/>
          <a:p>
            <a:r>
              <a:rPr lang="en-GB" sz="3200" dirty="0">
                <a:solidFill>
                  <a:schemeClr val="bg1"/>
                </a:solidFill>
              </a:rPr>
              <a:t>UWTSD Group</a:t>
            </a:r>
          </a:p>
        </p:txBody>
      </p:sp>
      <p:sp>
        <p:nvSpPr>
          <p:cNvPr id="9" name="TextBox 8">
            <a:extLst>
              <a:ext uri="{FF2B5EF4-FFF2-40B4-BE49-F238E27FC236}">
                <a16:creationId xmlns:a16="http://schemas.microsoft.com/office/drawing/2014/main" id="{7EB488A9-D4BF-92B2-0055-F90005010CC5}"/>
              </a:ext>
            </a:extLst>
          </p:cNvPr>
          <p:cNvSpPr txBox="1"/>
          <p:nvPr/>
        </p:nvSpPr>
        <p:spPr>
          <a:xfrm>
            <a:off x="770313" y="3729239"/>
            <a:ext cx="11693236" cy="1107996"/>
          </a:xfrm>
          <a:prstGeom prst="rect">
            <a:avLst/>
          </a:prstGeom>
          <a:noFill/>
        </p:spPr>
        <p:txBody>
          <a:bodyPr wrap="square" rtlCol="0">
            <a:spAutoFit/>
          </a:bodyPr>
          <a:lstStyle/>
          <a:p>
            <a:r>
              <a:rPr lang="en-GB" sz="6600" b="1" dirty="0">
                <a:solidFill>
                  <a:schemeClr val="bg1"/>
                </a:solidFill>
              </a:rPr>
              <a:t>Sustainability &amp;</a:t>
            </a:r>
          </a:p>
        </p:txBody>
      </p:sp>
      <p:sp>
        <p:nvSpPr>
          <p:cNvPr id="10" name="TextBox 9">
            <a:extLst>
              <a:ext uri="{FF2B5EF4-FFF2-40B4-BE49-F238E27FC236}">
                <a16:creationId xmlns:a16="http://schemas.microsoft.com/office/drawing/2014/main" id="{C21B9AD5-4617-07F1-38B3-517D6B45B829}"/>
              </a:ext>
            </a:extLst>
          </p:cNvPr>
          <p:cNvSpPr txBox="1"/>
          <p:nvPr/>
        </p:nvSpPr>
        <p:spPr>
          <a:xfrm>
            <a:off x="770313" y="5426982"/>
            <a:ext cx="11693236" cy="1218796"/>
          </a:xfrm>
          <a:prstGeom prst="rect">
            <a:avLst/>
          </a:prstGeom>
          <a:noFill/>
        </p:spPr>
        <p:txBody>
          <a:bodyPr wrap="square" rtlCol="0">
            <a:spAutoFit/>
          </a:bodyPr>
          <a:lstStyle/>
          <a:p>
            <a:r>
              <a:rPr lang="en-GB" sz="6600" dirty="0">
                <a:solidFill>
                  <a:schemeClr val="bg1"/>
                </a:solidFill>
              </a:rPr>
              <a:t>2023-2025</a:t>
            </a:r>
          </a:p>
        </p:txBody>
      </p:sp>
      <p:sp>
        <p:nvSpPr>
          <p:cNvPr id="11" name="TextBox 10">
            <a:extLst>
              <a:ext uri="{FF2B5EF4-FFF2-40B4-BE49-F238E27FC236}">
                <a16:creationId xmlns:a16="http://schemas.microsoft.com/office/drawing/2014/main" id="{BE3A0AF5-3FFB-B7BE-A13C-3772322B024D}"/>
              </a:ext>
            </a:extLst>
          </p:cNvPr>
          <p:cNvSpPr txBox="1"/>
          <p:nvPr/>
        </p:nvSpPr>
        <p:spPr>
          <a:xfrm>
            <a:off x="770313" y="4530272"/>
            <a:ext cx="11693236" cy="1107996"/>
          </a:xfrm>
          <a:prstGeom prst="rect">
            <a:avLst/>
          </a:prstGeom>
          <a:noFill/>
        </p:spPr>
        <p:txBody>
          <a:bodyPr wrap="square" rtlCol="0">
            <a:spAutoFit/>
          </a:bodyPr>
          <a:lstStyle/>
          <a:p>
            <a:r>
              <a:rPr lang="en-GB" sz="6600" b="1" dirty="0">
                <a:solidFill>
                  <a:schemeClr val="bg1"/>
                </a:solidFill>
              </a:rPr>
              <a:t>Environmental Strategy</a:t>
            </a:r>
          </a:p>
        </p:txBody>
      </p:sp>
      <p:pic>
        <p:nvPicPr>
          <p:cNvPr id="17" name="Picture 16" descr="Shape&#10;&#10;Description automatically generated with medium confidence">
            <a:extLst>
              <a:ext uri="{FF2B5EF4-FFF2-40B4-BE49-F238E27FC236}">
                <a16:creationId xmlns:a16="http://schemas.microsoft.com/office/drawing/2014/main" id="{A209A7B8-6769-62E9-20E4-E1726A85F1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3346" y="495598"/>
            <a:ext cx="1784466" cy="631147"/>
          </a:xfrm>
          <a:prstGeom prst="rect">
            <a:avLst/>
          </a:prstGeom>
        </p:spPr>
      </p:pic>
      <p:pic>
        <p:nvPicPr>
          <p:cNvPr id="3" name="Picture 2" descr="Icon&#10;&#10;Description automatically generated">
            <a:extLst>
              <a:ext uri="{FF2B5EF4-FFF2-40B4-BE49-F238E27FC236}">
                <a16:creationId xmlns:a16="http://schemas.microsoft.com/office/drawing/2014/main" id="{0D8707A2-3B1F-311B-BADF-1BFA76EF94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069" y="1603983"/>
            <a:ext cx="1449852" cy="1341612"/>
          </a:xfrm>
          <a:prstGeom prst="rect">
            <a:avLst/>
          </a:prstGeom>
        </p:spPr>
      </p:pic>
      <p:pic>
        <p:nvPicPr>
          <p:cNvPr id="15" name="Picture 14">
            <a:extLst>
              <a:ext uri="{FF2B5EF4-FFF2-40B4-BE49-F238E27FC236}">
                <a16:creationId xmlns:a16="http://schemas.microsoft.com/office/drawing/2014/main" id="{EDB638A9-5912-E5C1-6993-35AE95ADF80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08069" y="6840670"/>
            <a:ext cx="1449852" cy="1336138"/>
          </a:xfrm>
          <a:prstGeom prst="rect">
            <a:avLst/>
          </a:prstGeom>
        </p:spPr>
      </p:pic>
      <p:pic>
        <p:nvPicPr>
          <p:cNvPr id="20" name="Picture 19">
            <a:extLst>
              <a:ext uri="{FF2B5EF4-FFF2-40B4-BE49-F238E27FC236}">
                <a16:creationId xmlns:a16="http://schemas.microsoft.com/office/drawing/2014/main" id="{D1D24291-EA63-D893-80E0-83DC94819BCB}"/>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941990" y="1603983"/>
            <a:ext cx="1449852" cy="1336138"/>
          </a:xfrm>
          <a:prstGeom prst="rect">
            <a:avLst/>
          </a:prstGeom>
        </p:spPr>
      </p:pic>
      <p:pic>
        <p:nvPicPr>
          <p:cNvPr id="24" name="Picture 23">
            <a:extLst>
              <a:ext uri="{FF2B5EF4-FFF2-40B4-BE49-F238E27FC236}">
                <a16:creationId xmlns:a16="http://schemas.microsoft.com/office/drawing/2014/main" id="{D5A7B46E-5598-3FE3-A258-BB86EB4E37A8}"/>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875911" y="1603983"/>
            <a:ext cx="1449851" cy="1336138"/>
          </a:xfrm>
          <a:prstGeom prst="rect">
            <a:avLst/>
          </a:prstGeom>
        </p:spPr>
      </p:pic>
      <p:pic>
        <p:nvPicPr>
          <p:cNvPr id="28" name="Picture 27">
            <a:extLst>
              <a:ext uri="{FF2B5EF4-FFF2-40B4-BE49-F238E27FC236}">
                <a16:creationId xmlns:a16="http://schemas.microsoft.com/office/drawing/2014/main" id="{6FFDEE67-C47D-B54F-09CD-5067EC8E2E04}"/>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875911" y="6840670"/>
            <a:ext cx="1449852" cy="1338981"/>
          </a:xfrm>
          <a:prstGeom prst="rect">
            <a:avLst/>
          </a:prstGeom>
        </p:spPr>
      </p:pic>
      <p:pic>
        <p:nvPicPr>
          <p:cNvPr id="32" name="Picture 31">
            <a:extLst>
              <a:ext uri="{FF2B5EF4-FFF2-40B4-BE49-F238E27FC236}">
                <a16:creationId xmlns:a16="http://schemas.microsoft.com/office/drawing/2014/main" id="{ACAC4509-9C17-5C99-A9A9-47E1BF12E3B4}"/>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6809832" y="1603983"/>
            <a:ext cx="1449852" cy="1341611"/>
          </a:xfrm>
          <a:prstGeom prst="rect">
            <a:avLst/>
          </a:prstGeom>
        </p:spPr>
      </p:pic>
      <p:pic>
        <p:nvPicPr>
          <p:cNvPr id="36" name="Picture 35">
            <a:extLst>
              <a:ext uri="{FF2B5EF4-FFF2-40B4-BE49-F238E27FC236}">
                <a16:creationId xmlns:a16="http://schemas.microsoft.com/office/drawing/2014/main" id="{5A19CC0D-3B26-E385-F3CB-9C14155CF3A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8743753" y="1603983"/>
            <a:ext cx="1449852" cy="1338763"/>
          </a:xfrm>
          <a:prstGeom prst="rect">
            <a:avLst/>
          </a:prstGeom>
        </p:spPr>
      </p:pic>
      <p:pic>
        <p:nvPicPr>
          <p:cNvPr id="40" name="Picture 39">
            <a:extLst>
              <a:ext uri="{FF2B5EF4-FFF2-40B4-BE49-F238E27FC236}">
                <a16:creationId xmlns:a16="http://schemas.microsoft.com/office/drawing/2014/main" id="{9F282287-EB30-FC9F-9AC1-0AF2804D2CF3}"/>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8743753" y="6840670"/>
            <a:ext cx="1449852" cy="1341611"/>
          </a:xfrm>
          <a:prstGeom prst="rect">
            <a:avLst/>
          </a:prstGeom>
        </p:spPr>
      </p:pic>
      <p:pic>
        <p:nvPicPr>
          <p:cNvPr id="44" name="Picture 43">
            <a:extLst>
              <a:ext uri="{FF2B5EF4-FFF2-40B4-BE49-F238E27FC236}">
                <a16:creationId xmlns:a16="http://schemas.microsoft.com/office/drawing/2014/main" id="{DA3AF98D-16B1-7992-8AA6-3FBDB3205C41}"/>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10677675" y="1603983"/>
            <a:ext cx="1449852" cy="1341611"/>
          </a:xfrm>
          <a:prstGeom prst="rect">
            <a:avLst/>
          </a:prstGeom>
        </p:spPr>
      </p:pic>
      <p:pic>
        <p:nvPicPr>
          <p:cNvPr id="48" name="Picture 47">
            <a:extLst>
              <a:ext uri="{FF2B5EF4-FFF2-40B4-BE49-F238E27FC236}">
                <a16:creationId xmlns:a16="http://schemas.microsoft.com/office/drawing/2014/main" id="{041F44EA-9F52-A786-0588-16AA746F77F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2941990" y="6840670"/>
            <a:ext cx="1449851" cy="1338981"/>
          </a:xfrm>
          <a:prstGeom prst="rect">
            <a:avLst/>
          </a:prstGeom>
        </p:spPr>
      </p:pic>
      <p:pic>
        <p:nvPicPr>
          <p:cNvPr id="52" name="Picture 51">
            <a:extLst>
              <a:ext uri="{FF2B5EF4-FFF2-40B4-BE49-F238E27FC236}">
                <a16:creationId xmlns:a16="http://schemas.microsoft.com/office/drawing/2014/main" id="{6D979858-A059-B17B-4966-19B169F4B1F0}"/>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6809832" y="6840670"/>
            <a:ext cx="1449852" cy="1338763"/>
          </a:xfrm>
          <a:prstGeom prst="rect">
            <a:avLst/>
          </a:prstGeom>
        </p:spPr>
      </p:pic>
      <p:pic>
        <p:nvPicPr>
          <p:cNvPr id="56" name="Picture 55">
            <a:extLst>
              <a:ext uri="{FF2B5EF4-FFF2-40B4-BE49-F238E27FC236}">
                <a16:creationId xmlns:a16="http://schemas.microsoft.com/office/drawing/2014/main" id="{15DB0786-9215-A309-133B-76781FC7690D}"/>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10677675" y="6840670"/>
            <a:ext cx="1449851" cy="1341611"/>
          </a:xfrm>
          <a:prstGeom prst="rect">
            <a:avLst/>
          </a:prstGeom>
        </p:spPr>
      </p:pic>
    </p:spTree>
    <p:extLst>
      <p:ext uri="{BB962C8B-B14F-4D97-AF65-F5344CB8AC3E}">
        <p14:creationId xmlns:p14="http://schemas.microsoft.com/office/powerpoint/2010/main" val="221870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B4239-1C3D-E670-BC3E-B181DE870A5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395" t="5312" r="30965" b="12081"/>
          <a:stretch/>
        </p:blipFill>
        <p:spPr>
          <a:xfrm>
            <a:off x="8162038" y="465513"/>
            <a:ext cx="4639562" cy="8013469"/>
          </a:xfrm>
          <a:prstGeom prst="rect">
            <a:avLst/>
          </a:prstGeom>
        </p:spPr>
      </p:pic>
      <p:pic>
        <p:nvPicPr>
          <p:cNvPr id="4" name="Picture 3">
            <a:extLst>
              <a:ext uri="{FF2B5EF4-FFF2-40B4-BE49-F238E27FC236}">
                <a16:creationId xmlns:a16="http://schemas.microsoft.com/office/drawing/2014/main" id="{49AE5803-D9C0-1563-EA6F-978E3865F3A8}"/>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0562" t="561" r="10538" b="9462"/>
          <a:stretch/>
        </p:blipFill>
        <p:spPr>
          <a:xfrm>
            <a:off x="0" y="655631"/>
            <a:ext cx="4159749"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10</a:t>
            </a:fld>
            <a:endParaRPr lang="en-GB" sz="1000" dirty="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537" y="421078"/>
            <a:ext cx="2017483" cy="1866865"/>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7347" y="407378"/>
            <a:ext cx="2009578" cy="1859551"/>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551862"/>
            <a:ext cx="3472421" cy="1569660"/>
          </a:xfrm>
          <a:prstGeom prst="rect">
            <a:avLst/>
          </a:prstGeom>
          <a:noFill/>
        </p:spPr>
        <p:txBody>
          <a:bodyPr wrap="square" rtlCol="0">
            <a:spAutoFit/>
          </a:bodyPr>
          <a:lstStyle/>
          <a:p>
            <a:r>
              <a:rPr lang="en-GB" sz="3200" b="1" dirty="0">
                <a:latin typeface="Montserrat" panose="00000500000000000000" pitchFamily="50" charset="0"/>
              </a:rPr>
              <a:t>11. Education</a:t>
            </a:r>
            <a:br>
              <a:rPr lang="en-GB" sz="3200" b="1" dirty="0">
                <a:latin typeface="Montserrat" panose="00000500000000000000" pitchFamily="50" charset="0"/>
              </a:rPr>
            </a:br>
            <a:r>
              <a:rPr lang="en-GB" sz="3200" b="1" dirty="0">
                <a:latin typeface="Montserrat" panose="00000500000000000000" pitchFamily="50" charset="0"/>
              </a:rPr>
              <a:t>&amp; Sustainable Development</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569681"/>
            <a:ext cx="3470710" cy="1569660"/>
          </a:xfrm>
          <a:prstGeom prst="rect">
            <a:avLst/>
          </a:prstGeom>
          <a:noFill/>
        </p:spPr>
        <p:txBody>
          <a:bodyPr wrap="square" rtlCol="0">
            <a:spAutoFit/>
          </a:bodyPr>
          <a:lstStyle/>
          <a:p>
            <a:r>
              <a:rPr lang="en-GB" sz="3200" b="1" dirty="0">
                <a:latin typeface="Montserrat" panose="00000500000000000000" pitchFamily="50" charset="0"/>
              </a:rPr>
              <a:t>12. Community &amp; External Partnership</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2321195"/>
            <a:ext cx="5221110" cy="6577698"/>
          </a:xfrm>
          <a:prstGeom prst="rect">
            <a:avLst/>
          </a:prstGeom>
          <a:noFill/>
        </p:spPr>
        <p:txBody>
          <a:bodyPr wrap="square" lIns="91440" tIns="45720" rIns="91440" bIns="45720" rtlCol="0" anchor="t">
            <a:spAutoFit/>
          </a:bodyPr>
          <a:lstStyle/>
          <a:p>
            <a:pPr algn="just">
              <a:lnSpc>
                <a:spcPct val="107000"/>
              </a:lnSpc>
              <a:spcAft>
                <a:spcPts val="800"/>
              </a:spcAft>
            </a:pPr>
            <a:r>
              <a:rPr lang="en-GB" sz="1050" b="1" dirty="0">
                <a:effectLst/>
                <a:ea typeface="Calibri" panose="020F0502020204030204" pitchFamily="34" charset="0"/>
                <a:cs typeface="Arial" panose="020B0604020202020204" pitchFamily="34" charset="0"/>
              </a:rPr>
              <a:t>Training and Development -</a:t>
            </a:r>
            <a:r>
              <a:rPr lang="en-GB" sz="1050" dirty="0">
                <a:effectLst/>
                <a:ea typeface="Calibri" panose="020F0502020204030204" pitchFamily="34" charset="0"/>
                <a:cs typeface="Arial" panose="020B0604020202020204" pitchFamily="34" charset="0"/>
              </a:rPr>
              <a:t> The Group are keen to ensure that both staff and students have access to knowledge related to the sustainability agenda. The University have a non-accredited module that was developed on the release of the Wellbeing and Future generation Act (Wales) 2015 and the Colleges have a ‘Carbon Awareness’ module for all students. The Group will work with colleagues across the sector to further develop resources that educate and inspire action.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A ‘Workplace Sustainability’ module will be developed to support staff awareness of personal responsibility to the drive to Net Zero and other environmental impacts. Consideration will be given to making this module  available to students; To enhance this, the Sustainability Team will engage with the Library and Learning Resources Unit to find opportunities in providing skills development and learning resources.</a:t>
            </a:r>
          </a:p>
          <a:p>
            <a:pPr algn="just">
              <a:lnSpc>
                <a:spcPct val="107000"/>
              </a:lnSpc>
              <a:spcAft>
                <a:spcPts val="800"/>
              </a:spcAft>
            </a:pPr>
            <a:r>
              <a:rPr lang="en-GB" sz="1050" u="sng" dirty="0">
                <a:solidFill>
                  <a:srgbClr val="0563C1"/>
                </a:solidFill>
                <a:effectLst/>
                <a:ea typeface="Calibri" panose="020F0502020204030204" pitchFamily="34" charset="0"/>
                <a:cs typeface="Arial" panose="020B0604020202020204" pitchFamily="34" charset="0"/>
              </a:rPr>
              <a:t>The University also offers free LinkedIn Learning courses to all staff and students and these include ‘</a:t>
            </a:r>
            <a:r>
              <a:rPr lang="en-GB" sz="1050" u="sng" dirty="0">
                <a:solidFill>
                  <a:srgbClr val="0563C1"/>
                </a:solidFill>
                <a:effectLst/>
                <a:ea typeface="Arial Nova" panose="020B0504020202020204" pitchFamily="34" charset="0"/>
                <a:cs typeface="Arial" panose="020B0604020202020204" pitchFamily="34" charset="0"/>
                <a:hlinkClick r:id="rId6"/>
              </a:rPr>
              <a:t>The Employees Guide to Sustainability</a:t>
            </a:r>
            <a:r>
              <a:rPr lang="en-GB" sz="1050" dirty="0">
                <a:effectLst/>
                <a:ea typeface="Calibri" panose="020F0502020204030204" pitchFamily="34" charset="0"/>
                <a:cs typeface="Arial" panose="020B0604020202020204" pitchFamily="34" charset="0"/>
              </a:rPr>
              <a:t>’ and ‘</a:t>
            </a:r>
            <a:r>
              <a:rPr lang="en-GB" sz="1050" u="sng" dirty="0">
                <a:solidFill>
                  <a:srgbClr val="0563C1"/>
                </a:solidFill>
                <a:effectLst/>
                <a:ea typeface="Arial Nova" panose="020B0504020202020204" pitchFamily="34" charset="0"/>
                <a:cs typeface="Arial" panose="020B0604020202020204" pitchFamily="34" charset="0"/>
                <a:hlinkClick r:id="rId7"/>
              </a:rPr>
              <a:t>Navigating Environmental Sustainability – A guide for Leaders’</a:t>
            </a:r>
            <a:r>
              <a:rPr lang="en-GB" sz="1050" u="sng" dirty="0">
                <a:solidFill>
                  <a:srgbClr val="0563C1"/>
                </a:solidFill>
                <a:effectLst/>
                <a:ea typeface="Arial Nova" panose="020B0504020202020204" pitchFamily="34" charset="0"/>
                <a:cs typeface="Arial" panose="020B0604020202020204" pitchFamily="34" charset="0"/>
              </a:rPr>
              <a:t>.</a:t>
            </a:r>
            <a:r>
              <a:rPr lang="en-GB" sz="1050" dirty="0">
                <a:effectLst/>
                <a:ea typeface="Calibri" panose="020F0502020204030204" pitchFamily="34" charset="0"/>
                <a:cs typeface="Arial" panose="020B0604020202020204" pitchFamily="34" charset="0"/>
              </a:rPr>
              <a:t> </a:t>
            </a:r>
          </a:p>
          <a:p>
            <a:pPr algn="just">
              <a:lnSpc>
                <a:spcPct val="107000"/>
              </a:lnSpc>
              <a:spcAft>
                <a:spcPts val="800"/>
              </a:spcAft>
            </a:pPr>
            <a:r>
              <a:rPr lang="en-GB" sz="1050" b="1" dirty="0">
                <a:effectLst/>
                <a:ea typeface="Calibri" panose="020F0502020204030204" pitchFamily="34" charset="0"/>
                <a:cs typeface="Arial" panose="020B0604020202020204" pitchFamily="34" charset="0"/>
              </a:rPr>
              <a:t>University Curriculum development -</a:t>
            </a:r>
            <a:r>
              <a:rPr lang="en-GB" sz="1050" dirty="0">
                <a:effectLst/>
                <a:ea typeface="Calibri" panose="020F0502020204030204" pitchFamily="34" charset="0"/>
                <a:cs typeface="Arial" panose="020B0604020202020204" pitchFamily="34" charset="0"/>
              </a:rPr>
              <a:t> The PV2a document is the verification document for all modules delivered in the University. Each section must be completed prior to module approval. UWTSD requires all modules to provide detailed commentary that the programme has embedded ‘Education for Sustainable Development and Global Citizenship (ESDGC)’. The University is committed to ensuring this requirement is retained. </a:t>
            </a:r>
          </a:p>
          <a:p>
            <a:pPr algn="just">
              <a:lnSpc>
                <a:spcPct val="107000"/>
              </a:lnSpc>
              <a:spcAft>
                <a:spcPts val="800"/>
              </a:spcAft>
            </a:pPr>
            <a:r>
              <a:rPr lang="en-GB" sz="1050" b="1" dirty="0">
                <a:effectLst/>
                <a:ea typeface="Calibri" panose="020F0502020204030204" pitchFamily="34" charset="0"/>
                <a:cs typeface="Arial" panose="020B0604020202020204" pitchFamily="34" charset="0"/>
              </a:rPr>
              <a:t>Students’ Union </a:t>
            </a:r>
            <a:r>
              <a:rPr lang="en-GB" sz="1050" dirty="0">
                <a:effectLst/>
                <a:ea typeface="Calibri" panose="020F0502020204030204" pitchFamily="34" charset="0"/>
                <a:cs typeface="Arial" panose="020B0604020202020204" pitchFamily="34" charset="0"/>
              </a:rPr>
              <a:t>- The University actively works with the Trinity Saint David (TSU) Students’ Union (SU) and encourages students to engage in activities that supports the University’s  direction of travel. The Students’ Union participates in the </a:t>
            </a:r>
            <a:r>
              <a:rPr lang="en-GB" sz="1050" u="sng" dirty="0">
                <a:solidFill>
                  <a:srgbClr val="0563C1"/>
                </a:solidFill>
                <a:effectLst/>
                <a:ea typeface="Arial Nova" panose="020B0504020202020204" pitchFamily="34" charset="0"/>
                <a:cs typeface="Arial" panose="020B0604020202020204" pitchFamily="34" charset="0"/>
                <a:hlinkClick r:id="rId8"/>
              </a:rPr>
              <a:t>SOS UK’s Green Impact Scheme</a:t>
            </a:r>
            <a:r>
              <a:rPr lang="en-GB" sz="1050" dirty="0">
                <a:effectLst/>
                <a:ea typeface="Calibri" panose="020F0502020204030204" pitchFamily="34" charset="0"/>
                <a:cs typeface="Arial" panose="020B0604020202020204" pitchFamily="34" charset="0"/>
              </a:rPr>
              <a:t>, this activity and continued commitment is fully supported by the University. The partnership between the University and Students’ Union is cross-departmental to ensure that the student voice in relation to sustainability is heard consistently.</a:t>
            </a:r>
          </a:p>
          <a:p>
            <a:pPr algn="just">
              <a:lnSpc>
                <a:spcPct val="107000"/>
              </a:lnSpc>
              <a:spcAft>
                <a:spcPts val="800"/>
              </a:spcAft>
            </a:pPr>
            <a:r>
              <a:rPr lang="en-GB" sz="1050" b="1" dirty="0">
                <a:effectLst/>
                <a:ea typeface="Calibri" panose="020F0502020204030204" pitchFamily="34" charset="0"/>
                <a:cs typeface="Arial" panose="020B0604020202020204" pitchFamily="34" charset="0"/>
              </a:rPr>
              <a:t>INSPIRE Internships</a:t>
            </a:r>
            <a:r>
              <a:rPr lang="en-GB" sz="1050" dirty="0">
                <a:effectLst/>
                <a:ea typeface="Calibri" panose="020F0502020204030204" pitchFamily="34" charset="0"/>
                <a:cs typeface="Arial" panose="020B0604020202020204" pitchFamily="34" charset="0"/>
              </a:rPr>
              <a:t> – The University, in collaboration with TSD SU, operates an Institute of Sustainable Practice, Innovation, Research and Enterprise (INSPIRE) Internship scheme that supports the sustainability agenda. These </a:t>
            </a:r>
            <a:r>
              <a:rPr lang="en-GB" sz="1050" u="sng" dirty="0">
                <a:solidFill>
                  <a:srgbClr val="0563C1"/>
                </a:solidFill>
                <a:effectLst/>
                <a:ea typeface="Arial Nova" panose="020B0504020202020204" pitchFamily="34" charset="0"/>
                <a:cs typeface="Arial" panose="020B0604020202020204" pitchFamily="34" charset="0"/>
                <a:hlinkClick r:id="rId9"/>
              </a:rPr>
              <a:t>internships</a:t>
            </a:r>
            <a:r>
              <a:rPr lang="en-GB" sz="1050" dirty="0">
                <a:effectLst/>
                <a:ea typeface="Calibri" panose="020F0502020204030204" pitchFamily="34" charset="0"/>
                <a:cs typeface="Arial" panose="020B0604020202020204" pitchFamily="34" charset="0"/>
              </a:rPr>
              <a:t> provide paid (via bursary) experiential learning within the field of sustainability; enhancing student employability and literacy of sustainability.</a:t>
            </a:r>
          </a:p>
          <a:p>
            <a:pPr algn="just">
              <a:lnSpc>
                <a:spcPct val="107000"/>
              </a:lnSpc>
              <a:spcAft>
                <a:spcPts val="800"/>
              </a:spcAft>
            </a:pPr>
            <a:r>
              <a:rPr lang="en-GB" sz="1050" b="1" dirty="0">
                <a:effectLst/>
                <a:ea typeface="Calibri" panose="020F0502020204030204" pitchFamily="34" charset="0"/>
                <a:cs typeface="Arial" panose="020B0604020202020204" pitchFamily="34" charset="0"/>
              </a:rPr>
              <a:t>Civic Mission</a:t>
            </a:r>
            <a:r>
              <a:rPr lang="en-GB" sz="1050" dirty="0">
                <a:effectLst/>
                <a:ea typeface="Calibri" panose="020F0502020204030204" pitchFamily="34" charset="0"/>
                <a:cs typeface="Arial" panose="020B0604020202020204" pitchFamily="34" charset="0"/>
              </a:rPr>
              <a:t> – through the work of INSPIRE, we encourage students to develop other skills in order that they are ready for when they move forward in their journey in life. These skills enhance their commitment to social values, research and enterprise, whilst providing them with opportunity to develop important networks, business acumen and research techniques.</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2339014"/>
            <a:ext cx="5138376" cy="3158300"/>
          </a:xfrm>
          <a:prstGeom prst="rect">
            <a:avLst/>
          </a:prstGeom>
          <a:noFill/>
        </p:spPr>
        <p:txBody>
          <a:bodyPr wrap="square" lIns="91440" tIns="45720" rIns="91440" bIns="45720" rtlCol="0" anchor="t">
            <a:spAutoFit/>
          </a:bodyPr>
          <a:lstStyle/>
          <a:p>
            <a:pPr>
              <a:lnSpc>
                <a:spcPct val="107000"/>
              </a:lnSpc>
              <a:spcAft>
                <a:spcPts val="800"/>
              </a:spcAft>
            </a:pPr>
            <a:r>
              <a:rPr lang="en-GB" sz="1050" b="1" dirty="0">
                <a:effectLst/>
                <a:ea typeface="Calibri" panose="020F0502020204030204" pitchFamily="34" charset="0"/>
                <a:cs typeface="Arial" panose="020B0604020202020204" pitchFamily="34" charset="0"/>
              </a:rPr>
              <a:t>Universities Wales Civic Mission Network</a:t>
            </a:r>
            <a:r>
              <a:rPr lang="en-GB" sz="1050" dirty="0">
                <a:effectLst/>
                <a:ea typeface="Calibri" panose="020F0502020204030204" pitchFamily="34" charset="0"/>
                <a:cs typeface="Arial" panose="020B0604020202020204" pitchFamily="34" charset="0"/>
              </a:rPr>
              <a:t> – the University engages with other universities in Wales within this network Group to identify opportunity to work together towards issues related to the sustainability agenda that are in line with the Civic Mission Framework.</a:t>
            </a:r>
          </a:p>
          <a:p>
            <a:pPr>
              <a:lnSpc>
                <a:spcPct val="107000"/>
              </a:lnSpc>
              <a:spcAft>
                <a:spcPts val="800"/>
              </a:spcAft>
            </a:pPr>
            <a:r>
              <a:rPr lang="en-GB" sz="1050" b="1" dirty="0">
                <a:effectLst/>
                <a:ea typeface="Calibri" panose="020F0502020204030204" pitchFamily="34" charset="0"/>
                <a:cs typeface="Arial" panose="020B0604020202020204" pitchFamily="34" charset="0"/>
              </a:rPr>
              <a:t>Welsh Language</a:t>
            </a:r>
            <a:r>
              <a:rPr lang="en-GB" sz="1050" dirty="0">
                <a:effectLst/>
                <a:ea typeface="Calibri" panose="020F0502020204030204" pitchFamily="34" charset="0"/>
                <a:cs typeface="Arial" panose="020B0604020202020204" pitchFamily="34" charset="0"/>
              </a:rPr>
              <a:t> – The University is  bilingual and is committed to supporting staff, students and its communities to embrace and celebrate the Welsh language and its rich heritage. </a:t>
            </a:r>
          </a:p>
          <a:p>
            <a:pPr>
              <a:lnSpc>
                <a:spcPct val="107000"/>
              </a:lnSpc>
              <a:spcAft>
                <a:spcPts val="800"/>
              </a:spcAft>
            </a:pPr>
            <a:r>
              <a:rPr lang="en-GB" sz="1050" b="1" dirty="0">
                <a:effectLst/>
                <a:ea typeface="Calibri" panose="020F0502020204030204" pitchFamily="34" charset="0"/>
                <a:cs typeface="Arial" panose="020B0604020202020204" pitchFamily="34" charset="0"/>
              </a:rPr>
              <a:t>Public Service Boards (PSBs) – </a:t>
            </a:r>
            <a:r>
              <a:rPr lang="en-GB" sz="1050" dirty="0">
                <a:effectLst/>
                <a:ea typeface="Calibri" panose="020F0502020204030204" pitchFamily="34" charset="0"/>
                <a:cs typeface="Arial" panose="020B0604020202020204" pitchFamily="34" charset="0"/>
              </a:rPr>
              <a:t>The University Group are members of three PSBs in which we have our main Welsh Campuses. (Carmarthenshire, Ceredigion, and Swansea). This enables regular contribution to the development and implementation of the key areas of their various local wellbeing plans. We also work with several individual organisations to ensure that we can make a difference to our communities with regards to the sustainability agenda.</a:t>
            </a:r>
          </a:p>
          <a:p>
            <a:pPr algn="just">
              <a:lnSpc>
                <a:spcPct val="107000"/>
              </a:lnSpc>
              <a:spcAft>
                <a:spcPts val="800"/>
              </a:spcAft>
            </a:pPr>
            <a:r>
              <a:rPr lang="en-GB" sz="1050" b="1" dirty="0">
                <a:effectLst/>
                <a:ea typeface="Calibri" panose="020F0502020204030204" pitchFamily="34" charset="0"/>
                <a:cs typeface="Arial" panose="020B0604020202020204" pitchFamily="34" charset="0"/>
              </a:rPr>
              <a:t>Local Community Groups</a:t>
            </a:r>
            <a:r>
              <a:rPr lang="en-GB" sz="1050" dirty="0">
                <a:effectLst/>
                <a:ea typeface="Calibri" panose="020F0502020204030204" pitchFamily="34" charset="0"/>
                <a:cs typeface="Arial" panose="020B0604020202020204" pitchFamily="34" charset="0"/>
              </a:rPr>
              <a:t> – as a Group we recognise that our immediate community is just as important, and we work with local schools and community Groups to be able to ensure that our students and staff can contribute to the wider changes needed as we work towards Net Zero Carbon.  </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2137083"/>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2119264"/>
            <a:ext cx="30463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65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22CFE1-1303-5E68-BC08-D885224B55A0}"/>
              </a:ext>
            </a:extLst>
          </p:cNvPr>
          <p:cNvSpPr/>
          <p:nvPr/>
        </p:nvSpPr>
        <p:spPr>
          <a:xfrm>
            <a:off x="6400815" y="0"/>
            <a:ext cx="6400785" cy="960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51EED58-6F5E-7934-8A82-B5A3B9697C22}"/>
              </a:ext>
            </a:extLst>
          </p:cNvPr>
          <p:cNvSpPr/>
          <p:nvPr/>
        </p:nvSpPr>
        <p:spPr>
          <a:xfrm>
            <a:off x="0" y="0"/>
            <a:ext cx="6400785" cy="9601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7D1C3F0-EF18-1AE2-5823-F848DB57C64A}"/>
              </a:ext>
            </a:extLst>
          </p:cNvPr>
          <p:cNvSpPr/>
          <p:nvPr/>
        </p:nvSpPr>
        <p:spPr>
          <a:xfrm>
            <a:off x="1047785" y="3099277"/>
            <a:ext cx="4566214" cy="4576142"/>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B2A848A-A8E3-B561-59E4-C30273700AFB}"/>
              </a:ext>
            </a:extLst>
          </p:cNvPr>
          <p:cNvSpPr txBox="1"/>
          <p:nvPr/>
        </p:nvSpPr>
        <p:spPr>
          <a:xfrm>
            <a:off x="1361467" y="3180972"/>
            <a:ext cx="3812936" cy="4394473"/>
          </a:xfrm>
          <a:prstGeom prst="rect">
            <a:avLst/>
          </a:prstGeom>
          <a:noFill/>
        </p:spPr>
        <p:txBody>
          <a:bodyPr wrap="square" rtlCol="0">
            <a:spAutoFit/>
          </a:bodyPr>
          <a:lstStyle/>
          <a:p>
            <a:pPr algn="just">
              <a:lnSpc>
                <a:spcPct val="107000"/>
              </a:lnSpc>
              <a:spcAft>
                <a:spcPts val="800"/>
              </a:spcAft>
            </a:pPr>
            <a:r>
              <a:rPr lang="en-GB" sz="900" dirty="0">
                <a:effectLst/>
                <a:ea typeface="Calibri" panose="020F0502020204030204" pitchFamily="34" charset="0"/>
                <a:cs typeface="Arial" panose="020B0604020202020204" pitchFamily="34" charset="0"/>
              </a:rPr>
              <a:t>The University’s Strategic Plan sets out clear ‘measures of success’ under </a:t>
            </a:r>
            <a:r>
              <a:rPr lang="en-GB" sz="900" b="1" dirty="0">
                <a:effectLst/>
                <a:ea typeface="Calibri" panose="020F0502020204030204" pitchFamily="34" charset="0"/>
                <a:cs typeface="Arial" panose="020B0604020202020204" pitchFamily="34" charset="0"/>
              </a:rPr>
              <a:t>Strategic Priority 4: A University for Wales</a:t>
            </a:r>
            <a:r>
              <a:rPr lang="en-GB" sz="900" dirty="0">
                <a:effectLst/>
                <a:ea typeface="Calibri" panose="020F0502020204030204" pitchFamily="34" charset="0"/>
                <a:cs typeface="Arial" panose="020B0604020202020204" pitchFamily="34" charset="0"/>
              </a:rPr>
              <a:t> linked to sustainable development agendas and commitments, linked to Welsh Government priorities:</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Recording environmental sustainability data and carbon management plan information to underpin sustainable campus environments.  These measures also form part of the University’s Key Performance Indicator framework (KPI 8 - Estates and Infrastructure) which set out  sustainability-linked measures including: energy consumption, cost of core utilities, and Scope 2 emissions. This data is largely based on the data submitted by the University to the Higher Education Statistics Agency (HESA) and as such are subject to validation checks and internal audit requirements. Progress is monitored through an annual Strategic Plan Report and the University’s Key Performance Indicator framework as well as through the Estates Committee, Resources and Performance Committee, and the Group Council meetings.</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These measures will form the basis of this Strategy’s measures of success and will be further supported by the formation and approval of a clear set of Group targets, and detailed action plans to ensure that the commitments outlined in this Strategy are delivered. Additional measures of success that will be monitored through this Strategy will include:</a:t>
            </a:r>
          </a:p>
          <a:p>
            <a:pPr marL="171450" indent="-171450" algn="just">
              <a:lnSpc>
                <a:spcPct val="107000"/>
              </a:lnSpc>
              <a:buFont typeface="Arial" panose="020B0604020202020204" pitchFamily="34" charset="0"/>
              <a:buChar char="•"/>
            </a:pPr>
            <a:r>
              <a:rPr lang="en-GB" sz="900" dirty="0">
                <a:effectLst/>
                <a:ea typeface="Calibri" panose="020F0502020204030204" pitchFamily="34" charset="0"/>
                <a:cs typeface="Arial" panose="020B0604020202020204" pitchFamily="34" charset="0"/>
              </a:rPr>
              <a:t>Group Increased awareness of personal and organisational responsibility towards the environment</a:t>
            </a:r>
          </a:p>
          <a:p>
            <a:pPr marL="171450" indent="-171450" algn="just">
              <a:lnSpc>
                <a:spcPct val="107000"/>
              </a:lnSpc>
              <a:buFont typeface="Arial" panose="020B0604020202020204" pitchFamily="34" charset="0"/>
              <a:buChar char="•"/>
            </a:pPr>
            <a:r>
              <a:rPr lang="en-GB" sz="900" dirty="0">
                <a:effectLst/>
                <a:ea typeface="Calibri" panose="020F0502020204030204" pitchFamily="34" charset="0"/>
                <a:cs typeface="Arial" panose="020B0604020202020204" pitchFamily="34" charset="0"/>
              </a:rPr>
              <a:t>University increased positioning in the People and Planet League Table</a:t>
            </a:r>
          </a:p>
          <a:p>
            <a:pPr marL="171450" indent="-171450" algn="just">
              <a:lnSpc>
                <a:spcPct val="107000"/>
              </a:lnSpc>
              <a:buFont typeface="Arial" panose="020B0604020202020204" pitchFamily="34" charset="0"/>
              <a:buChar char="•"/>
            </a:pPr>
            <a:r>
              <a:rPr lang="en-GB" sz="900" dirty="0">
                <a:effectLst/>
                <a:ea typeface="Calibri" panose="020F0502020204030204" pitchFamily="34" charset="0"/>
                <a:cs typeface="Arial" panose="020B0604020202020204" pitchFamily="34" charset="0"/>
              </a:rPr>
              <a:t>The Group maintain the Green Dragon Level 5 Accreditation</a:t>
            </a:r>
          </a:p>
          <a:p>
            <a:pPr marL="171450" indent="-171450" algn="just">
              <a:lnSpc>
                <a:spcPct val="107000"/>
              </a:lnSpc>
              <a:buFont typeface="Arial" panose="020B0604020202020204" pitchFamily="34" charset="0"/>
              <a:buChar char="•"/>
            </a:pPr>
            <a:r>
              <a:rPr lang="en-GB" sz="900" dirty="0">
                <a:effectLst/>
                <a:ea typeface="Calibri" panose="020F0502020204030204" pitchFamily="34" charset="0"/>
                <a:cs typeface="Arial" panose="020B0604020202020204" pitchFamily="34" charset="0"/>
              </a:rPr>
              <a:t>Increased visibility of the Group’s successes related to Sustainability</a:t>
            </a:r>
          </a:p>
          <a:p>
            <a:pPr marL="171450" indent="-171450" algn="just">
              <a:lnSpc>
                <a:spcPct val="107000"/>
              </a:lnSpc>
              <a:buFont typeface="Arial" panose="020B0604020202020204" pitchFamily="34" charset="0"/>
              <a:buChar char="•"/>
            </a:pPr>
            <a:r>
              <a:rPr lang="en-GB" sz="900" dirty="0">
                <a:effectLst/>
                <a:ea typeface="Calibri" panose="020F0502020204030204" pitchFamily="34" charset="0"/>
                <a:cs typeface="Arial" panose="020B0604020202020204" pitchFamily="34" charset="0"/>
              </a:rPr>
              <a:t>Formal and measured improvements across each of the pillars of sustainability</a:t>
            </a:r>
          </a:p>
        </p:txBody>
      </p:sp>
      <p:sp>
        <p:nvSpPr>
          <p:cNvPr id="17" name="Slide Number Placeholder 4">
            <a:extLst>
              <a:ext uri="{FF2B5EF4-FFF2-40B4-BE49-F238E27FC236}">
                <a16:creationId xmlns:a16="http://schemas.microsoft.com/office/drawing/2014/main" id="{BF3052D1-559F-4B96-70FF-2700E84B3E66}"/>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11</a:t>
            </a:fld>
            <a:endParaRPr lang="en-GB" sz="1000" dirty="0">
              <a:solidFill>
                <a:schemeClr val="tx1"/>
              </a:solidFill>
            </a:endParaRPr>
          </a:p>
        </p:txBody>
      </p:sp>
      <p:sp>
        <p:nvSpPr>
          <p:cNvPr id="15" name="Rectangle 14">
            <a:extLst>
              <a:ext uri="{FF2B5EF4-FFF2-40B4-BE49-F238E27FC236}">
                <a16:creationId xmlns:a16="http://schemas.microsoft.com/office/drawing/2014/main" id="{ED634419-D61D-374E-59C4-B7FEC3463B84}"/>
              </a:ext>
            </a:extLst>
          </p:cNvPr>
          <p:cNvSpPr/>
          <p:nvPr/>
        </p:nvSpPr>
        <p:spPr>
          <a:xfrm>
            <a:off x="1047786" y="2011680"/>
            <a:ext cx="4566213" cy="1096126"/>
          </a:xfrm>
          <a:prstGeom prst="rect">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74E2C1D-489C-29A8-BBB9-CDBC746E6AC2}"/>
              </a:ext>
            </a:extLst>
          </p:cNvPr>
          <p:cNvSpPr txBox="1"/>
          <p:nvPr/>
        </p:nvSpPr>
        <p:spPr>
          <a:xfrm>
            <a:off x="2135521" y="2359688"/>
            <a:ext cx="3504386" cy="400110"/>
          </a:xfrm>
          <a:prstGeom prst="rect">
            <a:avLst/>
          </a:prstGeom>
          <a:noFill/>
        </p:spPr>
        <p:txBody>
          <a:bodyPr wrap="square" rtlCol="0">
            <a:spAutoFit/>
          </a:bodyPr>
          <a:lstStyle/>
          <a:p>
            <a:r>
              <a:rPr lang="en-GB" sz="2000" b="1" dirty="0">
                <a:solidFill>
                  <a:schemeClr val="bg1"/>
                </a:solidFill>
              </a:rPr>
              <a:t>Measures of Success</a:t>
            </a:r>
          </a:p>
        </p:txBody>
      </p:sp>
      <p:sp>
        <p:nvSpPr>
          <p:cNvPr id="2" name="Rectangle 1">
            <a:extLst>
              <a:ext uri="{FF2B5EF4-FFF2-40B4-BE49-F238E27FC236}">
                <a16:creationId xmlns:a16="http://schemas.microsoft.com/office/drawing/2014/main" id="{278D4181-4C1E-6430-D103-B69BC69916B5}"/>
              </a:ext>
            </a:extLst>
          </p:cNvPr>
          <p:cNvSpPr/>
          <p:nvPr/>
        </p:nvSpPr>
        <p:spPr>
          <a:xfrm>
            <a:off x="7161693" y="3100095"/>
            <a:ext cx="4566214" cy="3922298"/>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extBox 2">
            <a:extLst>
              <a:ext uri="{FF2B5EF4-FFF2-40B4-BE49-F238E27FC236}">
                <a16:creationId xmlns:a16="http://schemas.microsoft.com/office/drawing/2014/main" id="{1F323E9D-8FAF-DB49-422A-46C3AFA47054}"/>
              </a:ext>
            </a:extLst>
          </p:cNvPr>
          <p:cNvSpPr txBox="1"/>
          <p:nvPr/>
        </p:nvSpPr>
        <p:spPr>
          <a:xfrm>
            <a:off x="7475375" y="3167334"/>
            <a:ext cx="3812936" cy="3961341"/>
          </a:xfrm>
          <a:prstGeom prst="rect">
            <a:avLst/>
          </a:prstGeom>
          <a:noFill/>
        </p:spPr>
        <p:txBody>
          <a:bodyPr wrap="square" lIns="91440" tIns="45720" rIns="91440" bIns="45720" rtlCol="0" anchor="t">
            <a:spAutoFit/>
          </a:bodyPr>
          <a:lstStyle/>
          <a:p>
            <a:pPr algn="just">
              <a:lnSpc>
                <a:spcPct val="107000"/>
              </a:lnSpc>
              <a:spcAft>
                <a:spcPts val="800"/>
              </a:spcAft>
            </a:pPr>
            <a:r>
              <a:rPr lang="en-GB" sz="900" dirty="0">
                <a:effectLst/>
                <a:ea typeface="Calibri" panose="020F0502020204030204" pitchFamily="34" charset="0"/>
                <a:cs typeface="Arial" panose="020B0604020202020204" pitchFamily="34" charset="0"/>
              </a:rPr>
              <a:t>The University Group in Wales is certified to Green Dragon Level 5. Monitoring is carried out through the annual Environmental Management System (EMS) This certification is achieved via the formal Green Dragon Audit.  </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 London and Birmingham campuses will be managed through ISO14001 certification process.</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 Section 6 Annual Review, which also must be submitted to the Welsh Government every three years as part of our duty to maintain and enhance biodiversity and in so doing, promote the resilience of ecosystems. </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 University presents a Strategic Plan Annual Report and quarterly KPI monitoring reports to Senior Directorate, Resources and Performance Committee and University Council. </a:t>
            </a:r>
          </a:p>
          <a:p>
            <a:pPr algn="just">
              <a:lnSpc>
                <a:spcPct val="107000"/>
              </a:lnSpc>
              <a:spcAft>
                <a:spcPts val="800"/>
              </a:spcAft>
            </a:pPr>
            <a:r>
              <a:rPr lang="en-GB" sz="900" dirty="0">
                <a:effectLst/>
                <a:ea typeface="Calibri" panose="020F0502020204030204" pitchFamily="34" charset="0"/>
                <a:cs typeface="Arial"/>
              </a:rPr>
              <a:t>Further to this, each area of the Sustainability Plan is complimented by a </a:t>
            </a:r>
            <a:r>
              <a:rPr lang="en-GB" sz="900" b="1" dirty="0">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published action plan </a:t>
            </a:r>
            <a:r>
              <a:rPr lang="en-GB" sz="900" dirty="0">
                <a:effectLst/>
                <a:ea typeface="Calibri" panose="020F0502020204030204" pitchFamily="34" charset="0"/>
                <a:cs typeface="Arial"/>
              </a:rPr>
              <a:t>which is monitored monthly by the Sustainability Team and supported by working groups linked to each pillar. Whilst initially, these have been created for the University, its scope is intended to widen to apply to the wider Group to ensure individual campus challenges and actions are appropriately managed. Finally the AUDE (Association of University Directors of Estates) has developed a Sustainability Leadership Score Card which the </a:t>
            </a:r>
            <a:r>
              <a:rPr lang="en-GB" sz="900">
                <a:effectLst/>
                <a:ea typeface="Calibri" panose="020F0502020204030204" pitchFamily="34" charset="0"/>
                <a:cs typeface="Arial"/>
              </a:rPr>
              <a:t>Senior Directorate Steering Group uses to monitor progress.</a:t>
            </a:r>
            <a:r>
              <a:rPr lang="en-GB" sz="900">
                <a:ea typeface="Calibri" panose="020F0502020204030204" pitchFamily="34" charset="0"/>
                <a:cs typeface="Arial"/>
              </a:rPr>
              <a:t> </a:t>
            </a:r>
            <a:endParaRPr lang="en-GB" sz="900">
              <a:ea typeface="+mn-lt"/>
              <a:cs typeface="Arial"/>
            </a:endParaRPr>
          </a:p>
          <a:p>
            <a:pPr algn="just">
              <a:lnSpc>
                <a:spcPct val="107000"/>
              </a:lnSpc>
              <a:spcAft>
                <a:spcPts val="800"/>
              </a:spcAft>
            </a:pPr>
            <a:r>
              <a:rPr lang="en-GB" sz="900" dirty="0">
                <a:ea typeface="+mn-lt"/>
                <a:cs typeface="+mn-lt"/>
              </a:rPr>
              <a:t>This document is subject to continual review by senior officers and presentation to council within the academic year </a:t>
            </a:r>
            <a:endParaRPr lang="en-GB" sz="900"/>
          </a:p>
          <a:p>
            <a:pPr algn="just">
              <a:lnSpc>
                <a:spcPct val="107000"/>
              </a:lnSpc>
              <a:spcAft>
                <a:spcPts val="800"/>
              </a:spcAft>
            </a:pPr>
            <a:endParaRPr lang="en-GB" sz="900" dirty="0">
              <a:effectLst/>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097DC2-0971-D7FE-0944-E8923C2B6733}"/>
              </a:ext>
            </a:extLst>
          </p:cNvPr>
          <p:cNvSpPr/>
          <p:nvPr/>
        </p:nvSpPr>
        <p:spPr>
          <a:xfrm>
            <a:off x="7161694" y="2011680"/>
            <a:ext cx="4566213" cy="1096126"/>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58A795B-BC0D-91FB-B452-8D0AF59173DC}"/>
              </a:ext>
            </a:extLst>
          </p:cNvPr>
          <p:cNvSpPr txBox="1"/>
          <p:nvPr/>
        </p:nvSpPr>
        <p:spPr>
          <a:xfrm>
            <a:off x="8310480" y="2227590"/>
            <a:ext cx="3417428" cy="707886"/>
          </a:xfrm>
          <a:prstGeom prst="rect">
            <a:avLst/>
          </a:prstGeom>
          <a:noFill/>
        </p:spPr>
        <p:txBody>
          <a:bodyPr wrap="square" rtlCol="0">
            <a:spAutoFit/>
          </a:bodyPr>
          <a:lstStyle/>
          <a:p>
            <a:r>
              <a:rPr lang="en-GB" sz="2000" b="1" dirty="0">
                <a:solidFill>
                  <a:schemeClr val="bg1"/>
                </a:solidFill>
              </a:rPr>
              <a:t>Implementation/</a:t>
            </a:r>
            <a:br>
              <a:rPr lang="en-GB" sz="2000" b="1" dirty="0">
                <a:solidFill>
                  <a:schemeClr val="bg1"/>
                </a:solidFill>
              </a:rPr>
            </a:br>
            <a:r>
              <a:rPr lang="en-GB" sz="2000" b="1" dirty="0">
                <a:solidFill>
                  <a:schemeClr val="bg1"/>
                </a:solidFill>
              </a:rPr>
              <a:t>Monitoring Progress</a:t>
            </a:r>
          </a:p>
        </p:txBody>
      </p:sp>
      <p:pic>
        <p:nvPicPr>
          <p:cNvPr id="7" name="Graphic 6" descr="Bar chart with solid fill">
            <a:extLst>
              <a:ext uri="{FF2B5EF4-FFF2-40B4-BE49-F238E27FC236}">
                <a16:creationId xmlns:a16="http://schemas.microsoft.com/office/drawing/2014/main" id="{132523D7-8AB1-11FB-E5ED-33611F086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6465" y="2213116"/>
            <a:ext cx="736833" cy="736833"/>
          </a:xfrm>
          <a:prstGeom prst="rect">
            <a:avLst/>
          </a:prstGeom>
        </p:spPr>
      </p:pic>
      <p:pic>
        <p:nvPicPr>
          <p:cNvPr id="9" name="Graphic 8" descr="Trophy with solid fill">
            <a:extLst>
              <a:ext uri="{FF2B5EF4-FFF2-40B4-BE49-F238E27FC236}">
                <a16:creationId xmlns:a16="http://schemas.microsoft.com/office/drawing/2014/main" id="{3F93654C-7436-F038-8093-1BBC188E20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2008" y="2195563"/>
            <a:ext cx="743002" cy="743002"/>
          </a:xfrm>
          <a:prstGeom prst="rect">
            <a:avLst/>
          </a:prstGeom>
        </p:spPr>
      </p:pic>
      <p:cxnSp>
        <p:nvCxnSpPr>
          <p:cNvPr id="10" name="Straight Connector 9">
            <a:extLst>
              <a:ext uri="{FF2B5EF4-FFF2-40B4-BE49-F238E27FC236}">
                <a16:creationId xmlns:a16="http://schemas.microsoft.com/office/drawing/2014/main" id="{67C31EF2-19E5-71A0-0CF9-B58DCF33CB8F}"/>
              </a:ext>
            </a:extLst>
          </p:cNvPr>
          <p:cNvCxnSpPr>
            <a:cxnSpLocks/>
          </p:cNvCxnSpPr>
          <p:nvPr/>
        </p:nvCxnSpPr>
        <p:spPr>
          <a:xfrm>
            <a:off x="6400800" y="0"/>
            <a:ext cx="0" cy="9601200"/>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0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2BC31B60-C690-AF78-EF87-A4DF80157D10}"/>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2</a:t>
            </a:fld>
            <a:endParaRPr lang="en-GB" sz="1000" dirty="0">
              <a:solidFill>
                <a:schemeClr val="tx1"/>
              </a:solidFill>
            </a:endParaRPr>
          </a:p>
        </p:txBody>
      </p:sp>
      <p:pic>
        <p:nvPicPr>
          <p:cNvPr id="5" name="Picture 4">
            <a:extLst>
              <a:ext uri="{FF2B5EF4-FFF2-40B4-BE49-F238E27FC236}">
                <a16:creationId xmlns:a16="http://schemas.microsoft.com/office/drawing/2014/main" id="{280ED2BF-6BB7-4F05-64FD-156D7CB28820}"/>
              </a:ext>
            </a:extLst>
          </p:cNvPr>
          <p:cNvPicPr>
            <a:picLocks noChangeAspect="1"/>
          </p:cNvPicPr>
          <p:nvPr/>
        </p:nvPicPr>
        <p:blipFill rotWithShape="1">
          <a:blip r:embed="rId2">
            <a:extLst>
              <a:ext uri="{28A0092B-C50C-407E-A947-70E740481C1C}">
                <a14:useLocalDpi xmlns:a14="http://schemas.microsoft.com/office/drawing/2010/main" val="0"/>
              </a:ext>
            </a:extLst>
          </a:blip>
          <a:srcRect l="12670" t="6727" r="48404"/>
          <a:stretch/>
        </p:blipFill>
        <p:spPr>
          <a:xfrm>
            <a:off x="9213851" y="2325096"/>
            <a:ext cx="2969404" cy="4730750"/>
          </a:xfrm>
          <a:prstGeom prst="rect">
            <a:avLst/>
          </a:prstGeom>
        </p:spPr>
      </p:pic>
      <p:sp>
        <p:nvSpPr>
          <p:cNvPr id="2" name="TextBox 1">
            <a:extLst>
              <a:ext uri="{FF2B5EF4-FFF2-40B4-BE49-F238E27FC236}">
                <a16:creationId xmlns:a16="http://schemas.microsoft.com/office/drawing/2014/main" id="{B7AF1FC6-5E44-6C59-4C6A-B994C7F3C9B9}"/>
              </a:ext>
            </a:extLst>
          </p:cNvPr>
          <p:cNvSpPr txBox="1"/>
          <p:nvPr/>
        </p:nvSpPr>
        <p:spPr>
          <a:xfrm>
            <a:off x="611257" y="2806913"/>
            <a:ext cx="4063478" cy="4355038"/>
          </a:xfrm>
          <a:prstGeom prst="rect">
            <a:avLst/>
          </a:prstGeom>
          <a:noFill/>
        </p:spPr>
        <p:txBody>
          <a:bodyPr wrap="square" rtlCol="0">
            <a:spAutoFit/>
          </a:bodyPr>
          <a:lstStyle/>
          <a:p>
            <a:pPr algn="just">
              <a:spcAft>
                <a:spcPts val="600"/>
              </a:spcAft>
            </a:pPr>
            <a:r>
              <a:rPr lang="en-GB" sz="900" dirty="0"/>
              <a:t>The University of Wales Trinity Saint David (UWTSD) is part of the UWTSD Group (the Group), a multi-institutional collaborative venture. The Group offers Higher and Further Education provision in Carmarthenshire, Ceredigion, Swansea, Cardiff, Birmingham, and London, each with their own distinct identities. It also has outreach community centres throughout South Wales, which help to deliver our strategic focus on widening participation. </a:t>
            </a:r>
          </a:p>
          <a:p>
            <a:pPr algn="just">
              <a:spcAft>
                <a:spcPts val="600"/>
              </a:spcAft>
            </a:pPr>
            <a:r>
              <a:rPr lang="en-GB" sz="900" dirty="0"/>
              <a:t>We are committed to building strong and healthy communities on all sites and creating an inclusive, supportive learning and working environment in which all staff, students and learners can flourish and fulfil their personal potential. </a:t>
            </a:r>
          </a:p>
          <a:p>
            <a:pPr algn="just">
              <a:spcAft>
                <a:spcPts val="600"/>
              </a:spcAft>
            </a:pPr>
            <a:r>
              <a:rPr lang="en-GB" sz="900" dirty="0"/>
              <a:t>This Sustainability &amp; Environmental Strategy (2023-25) is underpinned by the United Nations Sustainable Development Goals and the Welsh Governments’ Well-Being of Future Generations Act, Well-Being Goals, while also increasing biodiversity and the resilience of ecosystems as outlined in the Environment (Wales) Act 2016 and ensuring that we undertake our duties in the Universities in Wales – Civic Mission Framework.</a:t>
            </a:r>
          </a:p>
          <a:p>
            <a:pPr algn="just">
              <a:spcAft>
                <a:spcPts val="600"/>
              </a:spcAft>
            </a:pPr>
            <a:r>
              <a:rPr lang="en-GB" sz="900" dirty="0"/>
              <a:t>The University declared a climate emergency by signing the Sustainable Development Goal (SDG) Accord Climate letter and have committed to being Carbon Net zero (scope 1 and 2 emissions) by 2030, with a significant reduction in scope 3 emissions. </a:t>
            </a:r>
          </a:p>
          <a:p>
            <a:pPr algn="just">
              <a:spcAft>
                <a:spcPts val="600"/>
              </a:spcAft>
            </a:pPr>
            <a:r>
              <a:rPr lang="en-GB" sz="900" dirty="0"/>
              <a:t>This statement is relevant to the UWTSD Group, it sets out the direction of travel that will enable the Groups Environmental and Sustainability objectives to be met in a way that empowers and enables our students. our staff and our wider communities. </a:t>
            </a:r>
          </a:p>
          <a:p>
            <a:pPr algn="just">
              <a:spcAft>
                <a:spcPts val="600"/>
              </a:spcAft>
            </a:pPr>
            <a:r>
              <a:rPr lang="en-GB" sz="900" dirty="0"/>
              <a:t>Each institution that constitutes the UWTSD Group will set in place strategies and policies that have an associated action plan with Specific Measurable, Actionable, Relevant &amp; Time Bound (SMART) targets in key areas of environmental, social and economic sustainability.  The efficacy of these papers are approved and evaluated at the UWTSD Sustainability Steering Group. </a:t>
            </a:r>
          </a:p>
        </p:txBody>
      </p:sp>
      <p:sp>
        <p:nvSpPr>
          <p:cNvPr id="4" name="TextBox 3">
            <a:extLst>
              <a:ext uri="{FF2B5EF4-FFF2-40B4-BE49-F238E27FC236}">
                <a16:creationId xmlns:a16="http://schemas.microsoft.com/office/drawing/2014/main" id="{7ACE80C8-B20C-4037-8D54-99833992F8D8}"/>
              </a:ext>
            </a:extLst>
          </p:cNvPr>
          <p:cNvSpPr txBox="1"/>
          <p:nvPr/>
        </p:nvSpPr>
        <p:spPr>
          <a:xfrm>
            <a:off x="618346" y="2325096"/>
            <a:ext cx="4056390" cy="400110"/>
          </a:xfrm>
          <a:prstGeom prst="rect">
            <a:avLst/>
          </a:prstGeom>
          <a:noFill/>
        </p:spPr>
        <p:txBody>
          <a:bodyPr wrap="square" rtlCol="0">
            <a:spAutoFit/>
          </a:bodyPr>
          <a:lstStyle/>
          <a:p>
            <a:r>
              <a:rPr lang="en-GB" sz="2000" b="1" dirty="0">
                <a:latin typeface="Montserrat" panose="00000500000000000000" pitchFamily="50" charset="0"/>
              </a:rPr>
              <a:t>Introduction &amp; Scope</a:t>
            </a:r>
          </a:p>
        </p:txBody>
      </p:sp>
      <p:sp>
        <p:nvSpPr>
          <p:cNvPr id="6" name="TextBox 5">
            <a:extLst>
              <a:ext uri="{FF2B5EF4-FFF2-40B4-BE49-F238E27FC236}">
                <a16:creationId xmlns:a16="http://schemas.microsoft.com/office/drawing/2014/main" id="{F059C2ED-0215-2B24-C82F-C5EB709F0F8E}"/>
              </a:ext>
            </a:extLst>
          </p:cNvPr>
          <p:cNvSpPr txBox="1"/>
          <p:nvPr/>
        </p:nvSpPr>
        <p:spPr>
          <a:xfrm>
            <a:off x="4880360" y="2806913"/>
            <a:ext cx="4063478" cy="4059381"/>
          </a:xfrm>
          <a:prstGeom prst="rect">
            <a:avLst/>
          </a:prstGeom>
          <a:noFill/>
        </p:spPr>
        <p:txBody>
          <a:bodyPr wrap="square" rtlCol="0">
            <a:spAutoFit/>
          </a:bodyPr>
          <a:lstStyle/>
          <a:p>
            <a:pPr algn="just">
              <a:spcAft>
                <a:spcPts val="600"/>
              </a:spcAft>
            </a:pPr>
            <a:r>
              <a:rPr lang="en-GB" sz="900" dirty="0"/>
              <a:t>Our vision is to build on our existing position as a leading UK organisation in sustainability by striving for excellence in financial, environmental and social responsibility – and demonstrating sustainability best practice, knowledge generation and ideas across all our activities.</a:t>
            </a:r>
          </a:p>
          <a:p>
            <a:pPr algn="just">
              <a:lnSpc>
                <a:spcPct val="107000"/>
              </a:lnSpc>
              <a:spcAft>
                <a:spcPts val="600"/>
              </a:spcAft>
            </a:pPr>
            <a:r>
              <a:rPr lang="en-GB" sz="900" b="1" dirty="0">
                <a:effectLst/>
                <a:ea typeface="Times New Roman" panose="02020603050405020304" pitchFamily="18" charset="0"/>
                <a:cs typeface="Arial" panose="020B0604020202020204" pitchFamily="34" charset="0"/>
              </a:rPr>
              <a:t>The vision of the UWTSD Group is to:</a:t>
            </a:r>
            <a:endParaRPr lang="en-GB" sz="9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b="1" dirty="0">
                <a:solidFill>
                  <a:srgbClr val="000000"/>
                </a:solidFill>
                <a:effectLst/>
                <a:ea typeface="Times New Roman" panose="02020603050405020304" pitchFamily="18" charset="0"/>
                <a:cs typeface="Arial" panose="020B0604020202020204" pitchFamily="34" charset="0"/>
              </a:rPr>
              <a:t>add value</a:t>
            </a:r>
            <a:r>
              <a:rPr lang="en-GB" sz="900" dirty="0">
                <a:solidFill>
                  <a:srgbClr val="000000"/>
                </a:solidFill>
                <a:effectLst/>
                <a:ea typeface="Times New Roman" panose="02020603050405020304" pitchFamily="18" charset="0"/>
                <a:cs typeface="Arial" panose="020B0604020202020204" pitchFamily="34" charset="0"/>
              </a:rPr>
              <a:t> though excellent teaching-informed scholarship and professional practice, and applied research that influences knowledge and policy in Wales and beyond; </a:t>
            </a:r>
            <a:endParaRPr lang="en-GB" sz="9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b="1" dirty="0">
                <a:solidFill>
                  <a:srgbClr val="000000"/>
                </a:solidFill>
                <a:effectLst/>
                <a:ea typeface="Times New Roman" panose="02020603050405020304" pitchFamily="18" charset="0"/>
                <a:cs typeface="Arial" panose="020B0604020202020204" pitchFamily="34" charset="0"/>
              </a:rPr>
              <a:t>offer a well-defined further education and higher education curriculum</a:t>
            </a:r>
            <a:r>
              <a:rPr lang="en-GB" sz="900" dirty="0">
                <a:solidFill>
                  <a:srgbClr val="000000"/>
                </a:solidFill>
                <a:effectLst/>
                <a:ea typeface="Times New Roman" panose="02020603050405020304" pitchFamily="18" charset="0"/>
                <a:cs typeface="Arial" panose="020B0604020202020204" pitchFamily="34" charset="0"/>
              </a:rPr>
              <a:t> which delivers distinctive graduate attributes in the areas of employability, enterprise, sustainable education and global citizenship;</a:t>
            </a:r>
            <a:endParaRPr lang="en-GB" sz="9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b="1" dirty="0">
                <a:solidFill>
                  <a:srgbClr val="000000"/>
                </a:solidFill>
                <a:effectLst/>
                <a:ea typeface="Times New Roman" panose="02020603050405020304" pitchFamily="18" charset="0"/>
                <a:cs typeface="Arial" panose="020B0604020202020204" pitchFamily="34" charset="0"/>
              </a:rPr>
              <a:t>realise the potential</a:t>
            </a:r>
            <a:r>
              <a:rPr lang="en-GB" sz="900" dirty="0">
                <a:solidFill>
                  <a:srgbClr val="000000"/>
                </a:solidFill>
                <a:effectLst/>
                <a:ea typeface="Times New Roman" panose="02020603050405020304" pitchFamily="18" charset="0"/>
                <a:cs typeface="Arial" panose="020B0604020202020204" pitchFamily="34" charset="0"/>
              </a:rPr>
              <a:t> of each individual student and to support students at all stages of their education;</a:t>
            </a:r>
            <a:endParaRPr lang="en-GB" sz="9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b="1" dirty="0">
                <a:solidFill>
                  <a:srgbClr val="000000"/>
                </a:solidFill>
                <a:effectLst/>
                <a:ea typeface="Times New Roman" panose="02020603050405020304" pitchFamily="18" charset="0"/>
                <a:cs typeface="Arial" panose="020B0604020202020204" pitchFamily="34" charset="0"/>
              </a:rPr>
              <a:t>pioneer</a:t>
            </a:r>
            <a:r>
              <a:rPr lang="en-GB" sz="900" dirty="0">
                <a:solidFill>
                  <a:srgbClr val="000000"/>
                </a:solidFill>
                <a:effectLst/>
                <a:ea typeface="Times New Roman" panose="02020603050405020304" pitchFamily="18" charset="0"/>
                <a:cs typeface="Arial" panose="020B0604020202020204" pitchFamily="34" charset="0"/>
              </a:rPr>
              <a:t> new approaches to work-based learning and professional practice that enhance workforce and enterprise capabilities; and</a:t>
            </a:r>
            <a:endParaRPr lang="en-GB" sz="900" dirty="0">
              <a:effectLst/>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GB" sz="900" b="1" dirty="0">
                <a:solidFill>
                  <a:srgbClr val="000000"/>
                </a:solidFill>
                <a:effectLst/>
                <a:ea typeface="Times New Roman" panose="02020603050405020304" pitchFamily="18" charset="0"/>
                <a:cs typeface="Arial" panose="020B0604020202020204" pitchFamily="34" charset="0"/>
              </a:rPr>
              <a:t>commit</a:t>
            </a:r>
            <a:r>
              <a:rPr lang="en-GB" sz="900" dirty="0">
                <a:solidFill>
                  <a:srgbClr val="000000"/>
                </a:solidFill>
                <a:effectLst/>
                <a:ea typeface="Times New Roman" panose="02020603050405020304" pitchFamily="18" charset="0"/>
                <a:cs typeface="Arial" panose="020B0604020202020204" pitchFamily="34" charset="0"/>
              </a:rPr>
              <a:t> to all aspects of sustainable development</a:t>
            </a:r>
            <a:r>
              <a:rPr lang="en-GB" sz="900" b="1" dirty="0">
                <a:solidFill>
                  <a:srgbClr val="000000"/>
                </a:solidFill>
                <a:effectLst/>
                <a:ea typeface="Times New Roman" panose="02020603050405020304" pitchFamily="18" charset="0"/>
                <a:cs typeface="Arial" panose="020B0604020202020204" pitchFamily="34" charset="0"/>
              </a:rPr>
              <a:t>.</a:t>
            </a:r>
          </a:p>
          <a:p>
            <a:pPr algn="just">
              <a:lnSpc>
                <a:spcPct val="107000"/>
              </a:lnSpc>
              <a:spcAft>
                <a:spcPts val="600"/>
              </a:spcAft>
            </a:pPr>
            <a:r>
              <a:rPr lang="en-GB" sz="900" dirty="0">
                <a:solidFill>
                  <a:srgbClr val="000000"/>
                </a:solidFill>
                <a:effectLst/>
                <a:ea typeface="Calibri" panose="020F0502020204030204" pitchFamily="34" charset="0"/>
                <a:cs typeface="Arial" panose="020B0604020202020204" pitchFamily="34" charset="0"/>
              </a:rPr>
              <a:t>The Group, through its </a:t>
            </a:r>
            <a:r>
              <a:rPr lang="en-GB" sz="900" u="sng" dirty="0">
                <a:solidFill>
                  <a:srgbClr val="0563C1"/>
                </a:solidFill>
                <a:effectLst/>
                <a:ea typeface="Calibri" panose="020F0502020204030204" pitchFamily="34" charset="0"/>
                <a:cs typeface="Arial" panose="020B0604020202020204" pitchFamily="34" charset="0"/>
                <a:hlinkClick r:id="rId3"/>
              </a:rPr>
              <a:t>Strategic Plan</a:t>
            </a:r>
            <a:r>
              <a:rPr lang="en-GB" sz="900" dirty="0">
                <a:solidFill>
                  <a:srgbClr val="000000"/>
                </a:solidFill>
                <a:effectLst/>
                <a:ea typeface="Calibri" panose="020F0502020204030204" pitchFamily="34" charset="0"/>
                <a:cs typeface="Arial" panose="020B0604020202020204" pitchFamily="34" charset="0"/>
              </a:rPr>
              <a:t> and </a:t>
            </a:r>
            <a:r>
              <a:rPr lang="en-GB" sz="900" u="sng" dirty="0">
                <a:solidFill>
                  <a:srgbClr val="0563C1"/>
                </a:solidFill>
                <a:effectLst/>
                <a:ea typeface="Calibri" panose="020F0502020204030204" pitchFamily="34" charset="0"/>
                <a:cs typeface="Arial" panose="020B0604020202020204" pitchFamily="34" charset="0"/>
                <a:hlinkClick r:id="rId4"/>
              </a:rPr>
              <a:t>Environmental Policy Statement</a:t>
            </a:r>
            <a:r>
              <a:rPr lang="en-GB" sz="900" u="sng" dirty="0">
                <a:solidFill>
                  <a:srgbClr val="0563C1"/>
                </a:solidFill>
                <a:effectLst/>
                <a:ea typeface="Calibri" panose="020F0502020204030204" pitchFamily="34" charset="0"/>
                <a:cs typeface="Arial" panose="020B0604020202020204" pitchFamily="34" charset="0"/>
              </a:rPr>
              <a:t>,</a:t>
            </a:r>
            <a:r>
              <a:rPr lang="en-GB" sz="900" dirty="0">
                <a:effectLst/>
                <a:ea typeface="Calibri" panose="020F0502020204030204" pitchFamily="34" charset="0"/>
                <a:cs typeface="Arial" panose="020B0604020202020204" pitchFamily="34" charset="0"/>
              </a:rPr>
              <a:t> </a:t>
            </a:r>
            <a:r>
              <a:rPr lang="en-GB" sz="900" dirty="0">
                <a:solidFill>
                  <a:srgbClr val="000000"/>
                </a:solidFill>
                <a:effectLst/>
                <a:ea typeface="Calibri" panose="020F0502020204030204" pitchFamily="34" charset="0"/>
                <a:cs typeface="Arial" panose="020B0604020202020204" pitchFamily="34" charset="0"/>
              </a:rPr>
              <a:t>articulates its values of Sustainable Development and Global Citizenship:</a:t>
            </a:r>
            <a:endParaRPr lang="en-GB" sz="9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b="1" dirty="0">
                <a:effectLst/>
                <a:ea typeface="Calibri" panose="020F0502020204030204" pitchFamily="34" charset="0"/>
                <a:cs typeface="Arial" panose="020B0604020202020204" pitchFamily="34" charset="0"/>
              </a:rPr>
              <a:t>Sustainable development</a:t>
            </a:r>
            <a:r>
              <a:rPr lang="en-GB" sz="900" dirty="0">
                <a:effectLst/>
                <a:ea typeface="Calibri" panose="020F0502020204030204" pitchFamily="34" charset="0"/>
                <a:cs typeface="Arial" panose="020B0604020202020204" pitchFamily="34" charset="0"/>
              </a:rPr>
              <a:t>, by behaving in a way which ensures that the needs of the present are met without compromising the ability of future generations, and by systematically embedding this principle in our approach to teaching and learning.</a:t>
            </a:r>
          </a:p>
          <a:p>
            <a:pPr marL="342900" lvl="0" indent="-342900">
              <a:lnSpc>
                <a:spcPct val="107000"/>
              </a:lnSpc>
              <a:buFont typeface="Symbol" panose="05050102010706020507" pitchFamily="18" charset="2"/>
              <a:buChar char=""/>
            </a:pPr>
            <a:r>
              <a:rPr lang="en-GB" sz="900" b="1" dirty="0">
                <a:effectLst/>
                <a:ea typeface="Calibri" panose="020F0502020204030204" pitchFamily="34" charset="0"/>
                <a:cs typeface="Arial" panose="020B0604020202020204" pitchFamily="34" charset="0"/>
              </a:rPr>
              <a:t>The concept of global citizenship</a:t>
            </a:r>
            <a:r>
              <a:rPr lang="en-GB" sz="900" dirty="0">
                <a:effectLst/>
                <a:ea typeface="Calibri" panose="020F0502020204030204" pitchFamily="34" charset="0"/>
                <a:cs typeface="Arial" panose="020B0604020202020204" pitchFamily="34" charset="0"/>
              </a:rPr>
              <a:t>, through the development of multi-national activities and opportunities for our learners, staff and partners.</a:t>
            </a:r>
            <a:endParaRPr lang="en-GB" sz="900" dirty="0"/>
          </a:p>
        </p:txBody>
      </p:sp>
      <p:sp>
        <p:nvSpPr>
          <p:cNvPr id="7" name="TextBox 6">
            <a:extLst>
              <a:ext uri="{FF2B5EF4-FFF2-40B4-BE49-F238E27FC236}">
                <a16:creationId xmlns:a16="http://schemas.microsoft.com/office/drawing/2014/main" id="{E6352DCE-8D2A-916B-80BF-F3232B784B3C}"/>
              </a:ext>
            </a:extLst>
          </p:cNvPr>
          <p:cNvSpPr txBox="1"/>
          <p:nvPr/>
        </p:nvSpPr>
        <p:spPr>
          <a:xfrm>
            <a:off x="4887449" y="2325096"/>
            <a:ext cx="4056390" cy="400110"/>
          </a:xfrm>
          <a:prstGeom prst="rect">
            <a:avLst/>
          </a:prstGeom>
          <a:noFill/>
        </p:spPr>
        <p:txBody>
          <a:bodyPr wrap="square" rtlCol="0">
            <a:spAutoFit/>
          </a:bodyPr>
          <a:lstStyle/>
          <a:p>
            <a:r>
              <a:rPr lang="en-GB" sz="2000" b="1" dirty="0">
                <a:latin typeface="Montserrat" panose="00000500000000000000" pitchFamily="50" charset="0"/>
              </a:rPr>
              <a:t>Vision</a:t>
            </a:r>
          </a:p>
        </p:txBody>
      </p:sp>
    </p:spTree>
    <p:extLst>
      <p:ext uri="{BB962C8B-B14F-4D97-AF65-F5344CB8AC3E}">
        <p14:creationId xmlns:p14="http://schemas.microsoft.com/office/powerpoint/2010/main" val="92056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BB7E4F-9E3B-91AE-0516-220B41C9EC1A}"/>
              </a:ext>
            </a:extLst>
          </p:cNvPr>
          <p:cNvSpPr txBox="1"/>
          <p:nvPr/>
        </p:nvSpPr>
        <p:spPr>
          <a:xfrm>
            <a:off x="5640185" y="5069005"/>
            <a:ext cx="6322380" cy="338554"/>
          </a:xfrm>
          <a:prstGeom prst="rect">
            <a:avLst/>
          </a:prstGeom>
          <a:noFill/>
        </p:spPr>
        <p:txBody>
          <a:bodyPr wrap="square" rtlCol="0">
            <a:spAutoFit/>
          </a:bodyPr>
          <a:lstStyle/>
          <a:p>
            <a:r>
              <a:rPr lang="en-GB" sz="1600" b="1" dirty="0"/>
              <a:t>United Nations’ Sustainable Development Goals.</a:t>
            </a:r>
          </a:p>
        </p:txBody>
      </p:sp>
      <p:sp>
        <p:nvSpPr>
          <p:cNvPr id="18" name="TextBox 17">
            <a:extLst>
              <a:ext uri="{FF2B5EF4-FFF2-40B4-BE49-F238E27FC236}">
                <a16:creationId xmlns:a16="http://schemas.microsoft.com/office/drawing/2014/main" id="{5850E976-F650-1160-DE8D-D0C030C23B5B}"/>
              </a:ext>
            </a:extLst>
          </p:cNvPr>
          <p:cNvSpPr txBox="1"/>
          <p:nvPr/>
        </p:nvSpPr>
        <p:spPr>
          <a:xfrm>
            <a:off x="5640185" y="507870"/>
            <a:ext cx="4247249" cy="338554"/>
          </a:xfrm>
          <a:prstGeom prst="rect">
            <a:avLst/>
          </a:prstGeom>
          <a:noFill/>
        </p:spPr>
        <p:txBody>
          <a:bodyPr wrap="square" rtlCol="0">
            <a:spAutoFit/>
          </a:bodyPr>
          <a:lstStyle/>
          <a:p>
            <a:r>
              <a:rPr lang="en-GB" sz="1600" b="1" dirty="0"/>
              <a:t>Well-being of Future Generations Act.</a:t>
            </a:r>
          </a:p>
        </p:txBody>
      </p:sp>
      <p:sp>
        <p:nvSpPr>
          <p:cNvPr id="13" name="TextBox 12">
            <a:extLst>
              <a:ext uri="{FF2B5EF4-FFF2-40B4-BE49-F238E27FC236}">
                <a16:creationId xmlns:a16="http://schemas.microsoft.com/office/drawing/2014/main" id="{AB2A848A-A8E3-B561-59E4-C30273700AFB}"/>
              </a:ext>
            </a:extLst>
          </p:cNvPr>
          <p:cNvSpPr txBox="1"/>
          <p:nvPr/>
        </p:nvSpPr>
        <p:spPr>
          <a:xfrm>
            <a:off x="777511" y="2238184"/>
            <a:ext cx="4063478" cy="5375639"/>
          </a:xfrm>
          <a:prstGeom prst="rect">
            <a:avLst/>
          </a:prstGeom>
          <a:noFill/>
        </p:spPr>
        <p:txBody>
          <a:bodyPr wrap="square" rtlCol="0">
            <a:spAutoFit/>
          </a:bodyPr>
          <a:lstStyle/>
          <a:p>
            <a:pPr algn="just">
              <a:lnSpc>
                <a:spcPct val="107000"/>
              </a:lnSpc>
              <a:spcAft>
                <a:spcPts val="800"/>
              </a:spcAft>
            </a:pPr>
            <a:r>
              <a:rPr lang="en-GB" sz="900" dirty="0">
                <a:effectLst/>
                <a:ea typeface="Calibri" panose="020F0502020204030204" pitchFamily="34" charset="0"/>
                <a:cs typeface="Arial" panose="020B0604020202020204" pitchFamily="34" charset="0"/>
              </a:rPr>
              <a:t>In Wales  the </a:t>
            </a:r>
            <a:r>
              <a:rPr lang="en-GB" sz="900" b="1" u="sng" dirty="0">
                <a:solidFill>
                  <a:schemeClr val="accent1"/>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Wellbeing of Future Generations Act (2015)</a:t>
            </a:r>
            <a:r>
              <a:rPr lang="en-GB" sz="900" b="1" dirty="0">
                <a:effectLst/>
                <a:ea typeface="Calibri" panose="020F0502020204030204" pitchFamily="34" charset="0"/>
                <a:cs typeface="Arial" panose="020B0604020202020204" pitchFamily="34" charset="0"/>
              </a:rPr>
              <a:t> </a:t>
            </a:r>
            <a:r>
              <a:rPr lang="en-GB" sz="900" dirty="0">
                <a:effectLst/>
                <a:ea typeface="Calibri" panose="020F0502020204030204" pitchFamily="34" charset="0"/>
                <a:cs typeface="Arial" panose="020B0604020202020204" pitchFamily="34" charset="0"/>
              </a:rPr>
              <a:t>places a legal duty on public bodies to ensure that future generations have at least the same quality of life as we do now, and enables better decision making by taking account of the future,  taking a preventative, integrated and collaborative approaches that considers and involves people of all ages and backgrounds.  </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 legislative framework of the Well-being of Future Generations Act actively mirrors the </a:t>
            </a:r>
            <a:r>
              <a:rPr lang="en-GB" sz="900" b="1" dirty="0">
                <a:effectLst/>
                <a:ea typeface="Calibri" panose="020F0502020204030204" pitchFamily="34" charset="0"/>
                <a:cs typeface="Arial" panose="020B0604020202020204" pitchFamily="34" charset="0"/>
              </a:rPr>
              <a:t>United Nations’ Sustainable Development Goal framework</a:t>
            </a:r>
            <a:r>
              <a:rPr lang="en-GB" sz="900" dirty="0">
                <a:effectLst/>
                <a:ea typeface="Calibri" panose="020F0502020204030204" pitchFamily="34" charset="0"/>
                <a:cs typeface="Arial" panose="020B0604020202020204" pitchFamily="34" charset="0"/>
              </a:rPr>
              <a:t>. This framework aims to transform the world by reducing poverty and inequalities, protecting the planet and ensuring that all people enjoy health, justice and prosperity. </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For this reason, the University’s activity is mapped against these goals and reviewed as part of the FE/HE Sustainable Development Group. The work linked to the UN Sustainable Development Goals is captured </a:t>
            </a:r>
            <a:r>
              <a:rPr lang="en-GB" sz="900" u="sng" dirty="0">
                <a:solidFill>
                  <a:srgbClr val="0563C1"/>
                </a:solidFill>
                <a:effectLst/>
                <a:ea typeface="Calibri" panose="020F0502020204030204" pitchFamily="34" charset="0"/>
                <a:cs typeface="Arial" panose="020B0604020202020204" pitchFamily="34" charset="0"/>
                <a:hlinkClick r:id="rId3"/>
              </a:rPr>
              <a:t>here</a:t>
            </a:r>
            <a:r>
              <a:rPr lang="en-GB" sz="900" dirty="0">
                <a:effectLst/>
                <a:ea typeface="Calibri" panose="020F0502020204030204" pitchFamily="34" charset="0"/>
                <a:cs typeface="Arial" panose="020B0604020202020204" pitchFamily="34" charset="0"/>
              </a:rPr>
              <a:t>.  </a:t>
            </a:r>
          </a:p>
          <a:p>
            <a:pPr algn="just">
              <a:lnSpc>
                <a:spcPct val="107000"/>
              </a:lnSpc>
              <a:spcAft>
                <a:spcPts val="800"/>
              </a:spcAft>
            </a:pPr>
            <a:r>
              <a:rPr lang="en-GB" sz="900" dirty="0">
                <a:effectLst/>
                <a:ea typeface="Calibri" panose="020F0502020204030204" pitchFamily="34" charset="0"/>
                <a:cs typeface="Arial" panose="020B0604020202020204" pitchFamily="34" charset="0"/>
              </a:rPr>
              <a:t>The importance of the sustainable agenda is becoming a higher priority to University students, the results of recent surveys demonstrate the expectations of the student body and ensuring we meet these expectations will enhance and develop student recruitment, experience and employability.</a:t>
            </a:r>
          </a:p>
          <a:p>
            <a:pPr marL="92075" lvl="0" indent="-92075" algn="just">
              <a:lnSpc>
                <a:spcPct val="107000"/>
              </a:lnSpc>
              <a:buFont typeface="Symbol" panose="05050102010706020507" pitchFamily="18" charset="2"/>
              <a:buChar char=""/>
            </a:pPr>
            <a:r>
              <a:rPr lang="en-GB" sz="900" dirty="0">
                <a:solidFill>
                  <a:srgbClr val="000000"/>
                </a:solidFill>
                <a:effectLst/>
                <a:ea typeface="Calibri" panose="020F0502020204030204" pitchFamily="34" charset="0"/>
                <a:cs typeface="Arial" panose="020B0604020202020204" pitchFamily="34" charset="0"/>
              </a:rPr>
              <a:t>Students report that sustainability is one of the top reasons for selecting their institution </a:t>
            </a:r>
            <a:r>
              <a:rPr lang="en-GB" sz="900" i="1" dirty="0">
                <a:solidFill>
                  <a:srgbClr val="000000"/>
                </a:solidFill>
                <a:effectLst/>
                <a:ea typeface="Calibri" panose="020F0502020204030204" pitchFamily="34" charset="0"/>
                <a:cs typeface="Arial" panose="020B0604020202020204" pitchFamily="34" charset="0"/>
              </a:rPr>
              <a:t>(</a:t>
            </a:r>
            <a:r>
              <a:rPr lang="en-GB" sz="900" i="1" u="sng" dirty="0">
                <a:solidFill>
                  <a:srgbClr val="000000"/>
                </a:solidFill>
                <a:effectLst/>
                <a:ea typeface="Calibri" panose="020F0502020204030204" pitchFamily="34" charset="0"/>
                <a:cs typeface="Arial" panose="020B0604020202020204" pitchFamily="34" charset="0"/>
              </a:rPr>
              <a:t>TESS</a:t>
            </a:r>
            <a:r>
              <a:rPr lang="en-GB" sz="900" i="1" dirty="0">
                <a:effectLst/>
                <a:ea typeface="Calibri" panose="020F0502020204030204" pitchFamily="34" charset="0"/>
                <a:cs typeface="Arial" panose="020B0604020202020204" pitchFamily="34" charset="0"/>
              </a:rPr>
              <a:t> </a:t>
            </a:r>
            <a:r>
              <a:rPr lang="en-GB" sz="900" i="1" dirty="0">
                <a:solidFill>
                  <a:srgbClr val="000000"/>
                </a:solidFill>
                <a:effectLst/>
                <a:ea typeface="Calibri" panose="020F0502020204030204" pitchFamily="34" charset="0"/>
                <a:cs typeface="Arial" panose="020B0604020202020204" pitchFamily="34" charset="0"/>
              </a:rPr>
              <a:t>, 2021) </a:t>
            </a:r>
            <a:endParaRPr lang="en-GB" sz="900" i="1" dirty="0">
              <a:effectLst/>
              <a:ea typeface="Calibri" panose="020F0502020204030204" pitchFamily="34" charset="0"/>
              <a:cs typeface="Arial" panose="020B0604020202020204" pitchFamily="34" charset="0"/>
            </a:endParaRPr>
          </a:p>
          <a:p>
            <a:pPr marL="92075" lvl="0" indent="-92075" algn="just">
              <a:lnSpc>
                <a:spcPct val="107000"/>
              </a:lnSpc>
              <a:buFont typeface="Symbol" panose="05050102010706020507" pitchFamily="18" charset="2"/>
              <a:buChar char=""/>
            </a:pPr>
            <a:r>
              <a:rPr lang="en-GB" sz="900" dirty="0">
                <a:solidFill>
                  <a:srgbClr val="000000"/>
                </a:solidFill>
                <a:effectLst/>
                <a:ea typeface="Calibri" panose="020F0502020204030204" pitchFamily="34" charset="0"/>
                <a:cs typeface="Arial" panose="020B0604020202020204" pitchFamily="34" charset="0"/>
              </a:rPr>
              <a:t>84% of surveyed students expect sustainable development to be actively incorporated into all courses </a:t>
            </a:r>
            <a:r>
              <a:rPr lang="en-GB" sz="900" i="1" dirty="0">
                <a:solidFill>
                  <a:srgbClr val="000000"/>
                </a:solidFill>
                <a:effectLst/>
                <a:ea typeface="Calibri" panose="020F0502020204030204" pitchFamily="34" charset="0"/>
                <a:cs typeface="Arial" panose="020B0604020202020204" pitchFamily="34" charset="0"/>
              </a:rPr>
              <a:t>(University of Gloucestershire working with Kings College London, 2023)</a:t>
            </a:r>
            <a:endParaRPr lang="en-GB" sz="900" i="1" dirty="0">
              <a:effectLst/>
              <a:ea typeface="Calibri" panose="020F0502020204030204" pitchFamily="34" charset="0"/>
              <a:cs typeface="Arial" panose="020B0604020202020204" pitchFamily="34" charset="0"/>
            </a:endParaRPr>
          </a:p>
          <a:p>
            <a:pPr marL="92075" lvl="0" indent="-92075" algn="just">
              <a:lnSpc>
                <a:spcPct val="107000"/>
              </a:lnSpc>
              <a:buFont typeface="Symbol" panose="05050102010706020507" pitchFamily="18" charset="2"/>
              <a:buChar char=""/>
            </a:pPr>
            <a:r>
              <a:rPr lang="en-GB" sz="900" dirty="0">
                <a:solidFill>
                  <a:srgbClr val="000000"/>
                </a:solidFill>
                <a:effectLst/>
                <a:ea typeface="Calibri" panose="020F0502020204030204" pitchFamily="34" charset="0"/>
                <a:cs typeface="Arial" panose="020B0604020202020204" pitchFamily="34" charset="0"/>
              </a:rPr>
              <a:t>93% of survey students want to leave formal education with the knowledge and skills to address sustainability challenges </a:t>
            </a:r>
            <a:r>
              <a:rPr lang="en-GB" sz="900" i="1" dirty="0">
                <a:solidFill>
                  <a:srgbClr val="000000"/>
                </a:solidFill>
                <a:effectLst/>
                <a:ea typeface="Calibri" panose="020F0502020204030204" pitchFamily="34" charset="0"/>
                <a:cs typeface="Arial" panose="020B0604020202020204" pitchFamily="34" charset="0"/>
              </a:rPr>
              <a:t>(University of Gloucestershire working with Kings College London, 2023)</a:t>
            </a:r>
            <a:endParaRPr lang="en-GB" sz="900" i="1" dirty="0">
              <a:effectLst/>
              <a:ea typeface="Calibri" panose="020F0502020204030204" pitchFamily="34" charset="0"/>
              <a:cs typeface="Arial" panose="020B0604020202020204" pitchFamily="34" charset="0"/>
            </a:endParaRPr>
          </a:p>
          <a:p>
            <a:pPr marL="92075" lvl="0" indent="-92075" algn="just">
              <a:lnSpc>
                <a:spcPct val="107000"/>
              </a:lnSpc>
              <a:spcAft>
                <a:spcPts val="800"/>
              </a:spcAft>
              <a:buFont typeface="Symbol" panose="05050102010706020507" pitchFamily="18" charset="2"/>
              <a:buChar char=""/>
            </a:pPr>
            <a:r>
              <a:rPr lang="en-GB" sz="900" dirty="0">
                <a:solidFill>
                  <a:srgbClr val="000000"/>
                </a:solidFill>
                <a:effectLst/>
                <a:ea typeface="Calibri" panose="020F0502020204030204" pitchFamily="34" charset="0"/>
                <a:cs typeface="Arial" panose="020B0604020202020204" pitchFamily="34" charset="0"/>
              </a:rPr>
              <a:t>Staff are placing increasing importance on sustainability when looking at potential employers </a:t>
            </a:r>
            <a:r>
              <a:rPr lang="en-GB" sz="900" i="1" dirty="0">
                <a:solidFill>
                  <a:srgbClr val="000000"/>
                </a:solidFill>
                <a:effectLst/>
                <a:ea typeface="Calibri" panose="020F0502020204030204" pitchFamily="34" charset="0"/>
                <a:cs typeface="Arial" panose="020B0604020202020204" pitchFamily="34" charset="0"/>
              </a:rPr>
              <a:t>(Urquhart, 2022)  </a:t>
            </a:r>
          </a:p>
          <a:p>
            <a:pPr algn="just">
              <a:spcAft>
                <a:spcPts val="600"/>
              </a:spcAft>
            </a:pPr>
            <a:r>
              <a:rPr lang="en-GB" sz="900" dirty="0"/>
              <a:t>As educators, researchers, consumers and major employers, our practices and our values have incredible potential to be significant influencers in societal change </a:t>
            </a:r>
          </a:p>
          <a:p>
            <a:pPr algn="just">
              <a:spcAft>
                <a:spcPts val="600"/>
              </a:spcAft>
            </a:pPr>
            <a:r>
              <a:rPr lang="en-GB" sz="900" dirty="0"/>
              <a:t>This strategy will enable the Group to take a whole system approach which has the student voice at its heart and Sustainability embedded within every aspect of the University. </a:t>
            </a:r>
            <a:endParaRPr lang="en-GB" sz="900" dirty="0">
              <a:effectLst/>
              <a:ea typeface="Calibri" panose="020F0502020204030204" pitchFamily="34" charset="0"/>
              <a:cs typeface="Arial" panose="020B0604020202020204" pitchFamily="34" charset="0"/>
            </a:endParaRPr>
          </a:p>
        </p:txBody>
      </p:sp>
      <p:sp>
        <p:nvSpPr>
          <p:cNvPr id="17" name="Slide Number Placeholder 4">
            <a:extLst>
              <a:ext uri="{FF2B5EF4-FFF2-40B4-BE49-F238E27FC236}">
                <a16:creationId xmlns:a16="http://schemas.microsoft.com/office/drawing/2014/main" id="{BF3052D1-559F-4B96-70FF-2700E84B3E66}"/>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3</a:t>
            </a:fld>
            <a:endParaRPr lang="en-GB" sz="1000" dirty="0">
              <a:solidFill>
                <a:schemeClr val="tx1"/>
              </a:solidFill>
            </a:endParaRPr>
          </a:p>
        </p:txBody>
      </p:sp>
      <p:sp>
        <p:nvSpPr>
          <p:cNvPr id="14" name="TextBox 13">
            <a:extLst>
              <a:ext uri="{FF2B5EF4-FFF2-40B4-BE49-F238E27FC236}">
                <a16:creationId xmlns:a16="http://schemas.microsoft.com/office/drawing/2014/main" id="{474E2C1D-489C-29A8-BBB9-CDBC746E6AC2}"/>
              </a:ext>
            </a:extLst>
          </p:cNvPr>
          <p:cNvSpPr txBox="1"/>
          <p:nvPr/>
        </p:nvSpPr>
        <p:spPr>
          <a:xfrm>
            <a:off x="777511" y="1587267"/>
            <a:ext cx="4204635" cy="400110"/>
          </a:xfrm>
          <a:prstGeom prst="rect">
            <a:avLst/>
          </a:prstGeom>
          <a:noFill/>
        </p:spPr>
        <p:txBody>
          <a:bodyPr wrap="square" rtlCol="0">
            <a:spAutoFit/>
          </a:bodyPr>
          <a:lstStyle/>
          <a:p>
            <a:r>
              <a:rPr lang="en-GB" sz="2000" b="1" dirty="0">
                <a:latin typeface="Montserrat" panose="00000500000000000000" pitchFamily="50" charset="0"/>
              </a:rPr>
              <a:t>Why this strategy is important</a:t>
            </a:r>
          </a:p>
        </p:txBody>
      </p:sp>
      <p:grpSp>
        <p:nvGrpSpPr>
          <p:cNvPr id="53" name="Group 52">
            <a:extLst>
              <a:ext uri="{FF2B5EF4-FFF2-40B4-BE49-F238E27FC236}">
                <a16:creationId xmlns:a16="http://schemas.microsoft.com/office/drawing/2014/main" id="{22B2A558-15DD-5C31-8EA1-39E95E144769}"/>
              </a:ext>
            </a:extLst>
          </p:cNvPr>
          <p:cNvGrpSpPr/>
          <p:nvPr/>
        </p:nvGrpSpPr>
        <p:grpSpPr>
          <a:xfrm>
            <a:off x="6723047" y="941748"/>
            <a:ext cx="3869329" cy="3858852"/>
            <a:chOff x="67799" y="2304808"/>
            <a:chExt cx="4096667" cy="4085572"/>
          </a:xfrm>
          <a:effectLst>
            <a:outerShdw blurRad="50800" dist="38100" dir="2700000" algn="tl" rotWithShape="0">
              <a:prstClr val="black">
                <a:alpha val="40000"/>
              </a:prstClr>
            </a:outerShdw>
          </a:effectLst>
        </p:grpSpPr>
        <p:pic>
          <p:nvPicPr>
            <p:cNvPr id="52" name="Picture 51" descr="A picture containing text, watch&#10;&#10;Description automatically generated">
              <a:extLst>
                <a:ext uri="{FF2B5EF4-FFF2-40B4-BE49-F238E27FC236}">
                  <a16:creationId xmlns:a16="http://schemas.microsoft.com/office/drawing/2014/main" id="{9D646505-1817-864A-35DE-5FD2E6D06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9" y="2304808"/>
              <a:ext cx="4096667" cy="4085572"/>
            </a:xfrm>
            <a:prstGeom prst="rect">
              <a:avLst/>
            </a:prstGeom>
          </p:spPr>
        </p:pic>
        <p:sp>
          <p:nvSpPr>
            <p:cNvPr id="30" name="TextBox 29">
              <a:extLst>
                <a:ext uri="{FF2B5EF4-FFF2-40B4-BE49-F238E27FC236}">
                  <a16:creationId xmlns:a16="http://schemas.microsoft.com/office/drawing/2014/main" id="{ECCF7FE3-27B1-F55D-030C-AA99A8CB8D95}"/>
                </a:ext>
              </a:extLst>
            </p:cNvPr>
            <p:cNvSpPr txBox="1"/>
            <p:nvPr/>
          </p:nvSpPr>
          <p:spPr>
            <a:xfrm>
              <a:off x="1611567" y="5772375"/>
              <a:ext cx="1098382" cy="261610"/>
            </a:xfrm>
            <a:prstGeom prst="rect">
              <a:avLst/>
            </a:prstGeom>
            <a:noFill/>
          </p:spPr>
          <p:txBody>
            <a:bodyPr wrap="square" rtlCol="0">
              <a:spAutoFit/>
            </a:bodyPr>
            <a:lstStyle/>
            <a:p>
              <a:pPr algn="ctr"/>
              <a:r>
                <a:rPr lang="en-GB" sz="1100" b="1" dirty="0">
                  <a:solidFill>
                    <a:schemeClr val="bg1"/>
                  </a:solidFill>
                </a:rPr>
                <a:t>More Equal</a:t>
              </a:r>
            </a:p>
          </p:txBody>
        </p:sp>
        <p:sp>
          <p:nvSpPr>
            <p:cNvPr id="31" name="TextBox 30">
              <a:extLst>
                <a:ext uri="{FF2B5EF4-FFF2-40B4-BE49-F238E27FC236}">
                  <a16:creationId xmlns:a16="http://schemas.microsoft.com/office/drawing/2014/main" id="{D1C5FF49-021C-9F02-0CC0-61C2B739BA19}"/>
                </a:ext>
              </a:extLst>
            </p:cNvPr>
            <p:cNvSpPr txBox="1"/>
            <p:nvPr/>
          </p:nvSpPr>
          <p:spPr>
            <a:xfrm>
              <a:off x="2791975" y="5149113"/>
              <a:ext cx="1098382" cy="261610"/>
            </a:xfrm>
            <a:prstGeom prst="rect">
              <a:avLst/>
            </a:prstGeom>
            <a:noFill/>
          </p:spPr>
          <p:txBody>
            <a:bodyPr wrap="square" rtlCol="0">
              <a:spAutoFit/>
            </a:bodyPr>
            <a:lstStyle/>
            <a:p>
              <a:pPr algn="ctr"/>
              <a:r>
                <a:rPr lang="en-GB" sz="1100" b="1" dirty="0">
                  <a:solidFill>
                    <a:schemeClr val="bg1"/>
                  </a:solidFill>
                </a:rPr>
                <a:t>Healthier</a:t>
              </a:r>
            </a:p>
          </p:txBody>
        </p:sp>
        <p:sp>
          <p:nvSpPr>
            <p:cNvPr id="37" name="TextBox 36">
              <a:extLst>
                <a:ext uri="{FF2B5EF4-FFF2-40B4-BE49-F238E27FC236}">
                  <a16:creationId xmlns:a16="http://schemas.microsoft.com/office/drawing/2014/main" id="{01204EDF-222E-2A62-D9D6-2BFE908E4A83}"/>
                </a:ext>
              </a:extLst>
            </p:cNvPr>
            <p:cNvSpPr txBox="1"/>
            <p:nvPr/>
          </p:nvSpPr>
          <p:spPr>
            <a:xfrm>
              <a:off x="2885219" y="4002005"/>
              <a:ext cx="1098382" cy="261610"/>
            </a:xfrm>
            <a:prstGeom prst="rect">
              <a:avLst/>
            </a:prstGeom>
            <a:noFill/>
          </p:spPr>
          <p:txBody>
            <a:bodyPr wrap="square" rtlCol="0">
              <a:spAutoFit/>
            </a:bodyPr>
            <a:lstStyle/>
            <a:p>
              <a:pPr algn="ctr"/>
              <a:r>
                <a:rPr lang="en-GB" sz="1100" b="1" dirty="0">
                  <a:solidFill>
                    <a:schemeClr val="bg1"/>
                  </a:solidFill>
                </a:rPr>
                <a:t>Resilient</a:t>
              </a:r>
            </a:p>
          </p:txBody>
        </p:sp>
        <p:sp>
          <p:nvSpPr>
            <p:cNvPr id="38" name="TextBox 37">
              <a:extLst>
                <a:ext uri="{FF2B5EF4-FFF2-40B4-BE49-F238E27FC236}">
                  <a16:creationId xmlns:a16="http://schemas.microsoft.com/office/drawing/2014/main" id="{2157BFCF-75D7-3BFC-4AB2-F6D5FE7D1BE5}"/>
                </a:ext>
              </a:extLst>
            </p:cNvPr>
            <p:cNvSpPr txBox="1"/>
            <p:nvPr/>
          </p:nvSpPr>
          <p:spPr>
            <a:xfrm>
              <a:off x="2242784" y="2910158"/>
              <a:ext cx="1098382" cy="261610"/>
            </a:xfrm>
            <a:prstGeom prst="rect">
              <a:avLst/>
            </a:prstGeom>
            <a:noFill/>
          </p:spPr>
          <p:txBody>
            <a:bodyPr wrap="square" rtlCol="0">
              <a:spAutoFit/>
            </a:bodyPr>
            <a:lstStyle/>
            <a:p>
              <a:pPr algn="ctr"/>
              <a:r>
                <a:rPr lang="en-GB" sz="1100" b="1" dirty="0">
                  <a:solidFill>
                    <a:schemeClr val="bg1"/>
                  </a:solidFill>
                </a:rPr>
                <a:t>Prosperous</a:t>
              </a:r>
            </a:p>
          </p:txBody>
        </p:sp>
        <p:sp>
          <p:nvSpPr>
            <p:cNvPr id="39" name="TextBox 38">
              <a:extLst>
                <a:ext uri="{FF2B5EF4-FFF2-40B4-BE49-F238E27FC236}">
                  <a16:creationId xmlns:a16="http://schemas.microsoft.com/office/drawing/2014/main" id="{174436A4-4941-CE5E-26F8-C4D299B90F99}"/>
                </a:ext>
              </a:extLst>
            </p:cNvPr>
            <p:cNvSpPr txBox="1"/>
            <p:nvPr/>
          </p:nvSpPr>
          <p:spPr>
            <a:xfrm>
              <a:off x="818537" y="2747127"/>
              <a:ext cx="1098382" cy="430887"/>
            </a:xfrm>
            <a:prstGeom prst="rect">
              <a:avLst/>
            </a:prstGeom>
            <a:noFill/>
          </p:spPr>
          <p:txBody>
            <a:bodyPr wrap="square" rtlCol="0">
              <a:spAutoFit/>
            </a:bodyPr>
            <a:lstStyle/>
            <a:p>
              <a:pPr algn="ctr"/>
              <a:r>
                <a:rPr lang="en-GB" sz="1100" b="1" dirty="0">
                  <a:solidFill>
                    <a:schemeClr val="bg1"/>
                  </a:solidFill>
                </a:rPr>
                <a:t>Globally Responsible</a:t>
              </a:r>
            </a:p>
          </p:txBody>
        </p:sp>
        <p:sp>
          <p:nvSpPr>
            <p:cNvPr id="40" name="TextBox 39">
              <a:extLst>
                <a:ext uri="{FF2B5EF4-FFF2-40B4-BE49-F238E27FC236}">
                  <a16:creationId xmlns:a16="http://schemas.microsoft.com/office/drawing/2014/main" id="{9C9F8565-91CC-71F4-831D-AECD988406DC}"/>
                </a:ext>
              </a:extLst>
            </p:cNvPr>
            <p:cNvSpPr txBox="1"/>
            <p:nvPr/>
          </p:nvSpPr>
          <p:spPr>
            <a:xfrm>
              <a:off x="188585" y="3880998"/>
              <a:ext cx="1297886" cy="600164"/>
            </a:xfrm>
            <a:prstGeom prst="rect">
              <a:avLst/>
            </a:prstGeom>
            <a:noFill/>
          </p:spPr>
          <p:txBody>
            <a:bodyPr wrap="square" rtlCol="0">
              <a:spAutoFit/>
            </a:bodyPr>
            <a:lstStyle/>
            <a:p>
              <a:pPr algn="ctr"/>
              <a:r>
                <a:rPr lang="en-GB" sz="1100" b="1" dirty="0">
                  <a:solidFill>
                    <a:schemeClr val="bg1"/>
                  </a:solidFill>
                </a:rPr>
                <a:t>Vibrant Culture &amp; Thriving Welsh Language</a:t>
              </a:r>
            </a:p>
          </p:txBody>
        </p:sp>
        <p:sp>
          <p:nvSpPr>
            <p:cNvPr id="42" name="TextBox 41">
              <a:extLst>
                <a:ext uri="{FF2B5EF4-FFF2-40B4-BE49-F238E27FC236}">
                  <a16:creationId xmlns:a16="http://schemas.microsoft.com/office/drawing/2014/main" id="{4EF4A9DD-F9CD-1AF9-F2D2-F28741741A7A}"/>
                </a:ext>
              </a:extLst>
            </p:cNvPr>
            <p:cNvSpPr txBox="1"/>
            <p:nvPr/>
          </p:nvSpPr>
          <p:spPr>
            <a:xfrm>
              <a:off x="371363" y="5222719"/>
              <a:ext cx="1297886" cy="430887"/>
            </a:xfrm>
            <a:prstGeom prst="rect">
              <a:avLst/>
            </a:prstGeom>
            <a:noFill/>
          </p:spPr>
          <p:txBody>
            <a:bodyPr wrap="square" rtlCol="0">
              <a:spAutoFit/>
            </a:bodyPr>
            <a:lstStyle/>
            <a:p>
              <a:pPr algn="ctr"/>
              <a:r>
                <a:rPr lang="en-GB" sz="1100" b="1" dirty="0">
                  <a:solidFill>
                    <a:schemeClr val="bg1"/>
                  </a:solidFill>
                </a:rPr>
                <a:t>Cohesive Communities</a:t>
              </a:r>
            </a:p>
          </p:txBody>
        </p:sp>
      </p:grpSp>
      <p:grpSp>
        <p:nvGrpSpPr>
          <p:cNvPr id="7" name="Group 6">
            <a:extLst>
              <a:ext uri="{FF2B5EF4-FFF2-40B4-BE49-F238E27FC236}">
                <a16:creationId xmlns:a16="http://schemas.microsoft.com/office/drawing/2014/main" id="{F0E3B6DA-12F6-23EF-4021-1ADD01B54F2D}"/>
              </a:ext>
            </a:extLst>
          </p:cNvPr>
          <p:cNvGrpSpPr/>
          <p:nvPr/>
        </p:nvGrpSpPr>
        <p:grpSpPr>
          <a:xfrm>
            <a:off x="5686338" y="5389295"/>
            <a:ext cx="5825050" cy="2902639"/>
            <a:chOff x="4373502" y="2336224"/>
            <a:chExt cx="7985792" cy="3979342"/>
          </a:xfrm>
        </p:grpSpPr>
        <p:pic>
          <p:nvPicPr>
            <p:cNvPr id="45" name="Picture 2" descr="Welsh research excels at addressing UN sustainable development goals">
              <a:extLst>
                <a:ext uri="{FF2B5EF4-FFF2-40B4-BE49-F238E27FC236}">
                  <a16:creationId xmlns:a16="http://schemas.microsoft.com/office/drawing/2014/main" id="{6A4C2B9D-F9E2-68CE-46CB-55FF57A044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73" b="25940"/>
            <a:stretch/>
          </p:blipFill>
          <p:spPr bwMode="auto">
            <a:xfrm>
              <a:off x="4373502" y="2336224"/>
              <a:ext cx="7980251" cy="2701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Welsh research excels at addressing UN sustainable development goals">
              <a:extLst>
                <a:ext uri="{FF2B5EF4-FFF2-40B4-BE49-F238E27FC236}">
                  <a16:creationId xmlns:a16="http://schemas.microsoft.com/office/drawing/2014/main" id="{CA2E9A54-6A48-D25E-C9E8-7A6C701A66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3906" r="15957"/>
            <a:stretch/>
          </p:blipFill>
          <p:spPr bwMode="auto">
            <a:xfrm>
              <a:off x="4382341" y="5038073"/>
              <a:ext cx="6706837" cy="12774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Welsh research excels at addressing UN sustainable development goals">
              <a:extLst>
                <a:ext uri="{FF2B5EF4-FFF2-40B4-BE49-F238E27FC236}">
                  <a16:creationId xmlns:a16="http://schemas.microsoft.com/office/drawing/2014/main" id="{EC23F7CD-47F6-442F-A496-7DCAAC5878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195" t="73906"/>
            <a:stretch/>
          </p:blipFill>
          <p:spPr bwMode="auto">
            <a:xfrm>
              <a:off x="11098017" y="4868792"/>
              <a:ext cx="1261277" cy="1277494"/>
            </a:xfrm>
            <a:prstGeom prst="rect">
              <a:avLst/>
            </a:prstGeom>
            <a:noFill/>
            <a:effectLst/>
            <a:extLst>
              <a:ext uri="{909E8E84-426E-40DD-AFC4-6F175D3DCCD1}">
                <a14:hiddenFill xmlns:a14="http://schemas.microsoft.com/office/drawing/2010/main">
                  <a:solidFill>
                    <a:srgbClr val="FFFFFF"/>
                  </a:solidFill>
                </a14:hiddenFill>
              </a:ext>
            </a:extLst>
          </p:spPr>
        </p:pic>
      </p:grpSp>
      <p:cxnSp>
        <p:nvCxnSpPr>
          <p:cNvPr id="66" name="Straight Connector 65">
            <a:extLst>
              <a:ext uri="{FF2B5EF4-FFF2-40B4-BE49-F238E27FC236}">
                <a16:creationId xmlns:a16="http://schemas.microsoft.com/office/drawing/2014/main" id="{B12C317B-C3F0-480E-30EA-BC6ED921118F}"/>
              </a:ext>
            </a:extLst>
          </p:cNvPr>
          <p:cNvCxnSpPr>
            <a:cxnSpLocks/>
          </p:cNvCxnSpPr>
          <p:nvPr/>
        </p:nvCxnSpPr>
        <p:spPr>
          <a:xfrm flipH="1">
            <a:off x="5693225" y="5013960"/>
            <a:ext cx="6211012" cy="0"/>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62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4</a:t>
            </a:fld>
            <a:endParaRPr lang="en-GB" sz="1000" dirty="0">
              <a:solidFill>
                <a:schemeClr val="tx1"/>
              </a:solidFill>
            </a:endParaRPr>
          </a:p>
        </p:txBody>
      </p:sp>
      <p:grpSp>
        <p:nvGrpSpPr>
          <p:cNvPr id="31" name="Group 30">
            <a:extLst>
              <a:ext uri="{FF2B5EF4-FFF2-40B4-BE49-F238E27FC236}">
                <a16:creationId xmlns:a16="http://schemas.microsoft.com/office/drawing/2014/main" id="{8DD7B1CD-F50A-E57F-F9FE-9125C365D562}"/>
              </a:ext>
            </a:extLst>
          </p:cNvPr>
          <p:cNvGrpSpPr/>
          <p:nvPr/>
        </p:nvGrpSpPr>
        <p:grpSpPr>
          <a:xfrm>
            <a:off x="345425" y="2739177"/>
            <a:ext cx="3868766" cy="1341612"/>
            <a:chOff x="401084" y="2402711"/>
            <a:chExt cx="5395759" cy="1871143"/>
          </a:xfrm>
        </p:grpSpPr>
        <p:pic>
          <p:nvPicPr>
            <p:cNvPr id="11" name="Picture 10" descr="Icon&#10;&#10;Description automatically generated">
              <a:extLst>
                <a:ext uri="{FF2B5EF4-FFF2-40B4-BE49-F238E27FC236}">
                  <a16:creationId xmlns:a16="http://schemas.microsoft.com/office/drawing/2014/main" id="{4698A6E2-77A7-4974-AFF2-82DE376BB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84" y="2402711"/>
              <a:ext cx="2022105" cy="1871143"/>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1. Biodiversity </a:t>
              </a:r>
              <a:br>
                <a:rPr lang="en-GB" sz="2000" b="1" dirty="0">
                  <a:latin typeface="Montserrat" panose="00000500000000000000" pitchFamily="50" charset="0"/>
                </a:rPr>
              </a:br>
              <a:r>
                <a:rPr lang="en-GB" sz="2000" b="1" dirty="0">
                  <a:latin typeface="Montserrat" panose="00000500000000000000" pitchFamily="50" charset="0"/>
                </a:rPr>
                <a:t>&amp; Eco-Systems</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EBF2B6AA-4044-EAC5-2AB0-C7204852710C}"/>
              </a:ext>
            </a:extLst>
          </p:cNvPr>
          <p:cNvCxnSpPr>
            <a:cxnSpLocks/>
          </p:cNvCxnSpPr>
          <p:nvPr/>
        </p:nvCxnSpPr>
        <p:spPr>
          <a:xfrm>
            <a:off x="4373217" y="2924164"/>
            <a:ext cx="0" cy="5016293"/>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7CCF06-226A-9F35-AC2C-60B0318AA97C}"/>
              </a:ext>
            </a:extLst>
          </p:cNvPr>
          <p:cNvGrpSpPr/>
          <p:nvPr/>
        </p:nvGrpSpPr>
        <p:grpSpPr>
          <a:xfrm>
            <a:off x="345425" y="4109538"/>
            <a:ext cx="3868766" cy="1336138"/>
            <a:chOff x="401084" y="2406528"/>
            <a:chExt cx="5395759" cy="1863508"/>
          </a:xfrm>
        </p:grpSpPr>
        <p:pic>
          <p:nvPicPr>
            <p:cNvPr id="35" name="Picture 34">
              <a:extLst>
                <a:ext uri="{FF2B5EF4-FFF2-40B4-BE49-F238E27FC236}">
                  <a16:creationId xmlns:a16="http://schemas.microsoft.com/office/drawing/2014/main" id="{F4F195EF-21DE-3383-CFC6-4AE8BC20D2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36" name="TextBox 35">
              <a:extLst>
                <a:ext uri="{FF2B5EF4-FFF2-40B4-BE49-F238E27FC236}">
                  <a16:creationId xmlns:a16="http://schemas.microsoft.com/office/drawing/2014/main" id="{4CF773DC-D7E2-8286-13D4-61F5A877E1BE}"/>
                </a:ext>
              </a:extLst>
            </p:cNvPr>
            <p:cNvSpPr txBox="1"/>
            <p:nvPr/>
          </p:nvSpPr>
          <p:spPr>
            <a:xfrm>
              <a:off x="2570366" y="2945820"/>
              <a:ext cx="3226477" cy="558032"/>
            </a:xfrm>
            <a:prstGeom prst="rect">
              <a:avLst/>
            </a:prstGeom>
            <a:noFill/>
          </p:spPr>
          <p:txBody>
            <a:bodyPr wrap="square" rtlCol="0">
              <a:spAutoFit/>
            </a:bodyPr>
            <a:lstStyle/>
            <a:p>
              <a:r>
                <a:rPr lang="en-GB" sz="2000" b="1" dirty="0">
                  <a:latin typeface="Montserrat" panose="00000500000000000000" pitchFamily="50" charset="0"/>
                </a:rPr>
                <a:t>2. Water</a:t>
              </a:r>
            </a:p>
          </p:txBody>
        </p:sp>
        <p:cxnSp>
          <p:nvCxnSpPr>
            <p:cNvPr id="37" name="Straight Connector 36">
              <a:extLst>
                <a:ext uri="{FF2B5EF4-FFF2-40B4-BE49-F238E27FC236}">
                  <a16:creationId xmlns:a16="http://schemas.microsoft.com/office/drawing/2014/main" id="{3686022B-49AA-C905-16D6-2E78C607388F}"/>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648AD84-2998-7B30-81D6-5C8CFBEB0089}"/>
              </a:ext>
            </a:extLst>
          </p:cNvPr>
          <p:cNvGrpSpPr/>
          <p:nvPr/>
        </p:nvGrpSpPr>
        <p:grpSpPr>
          <a:xfrm>
            <a:off x="345425" y="5409795"/>
            <a:ext cx="3868766" cy="1336138"/>
            <a:chOff x="401084" y="2406528"/>
            <a:chExt cx="5395759" cy="1863508"/>
          </a:xfrm>
        </p:grpSpPr>
        <p:pic>
          <p:nvPicPr>
            <p:cNvPr id="39" name="Picture 38">
              <a:extLst>
                <a:ext uri="{FF2B5EF4-FFF2-40B4-BE49-F238E27FC236}">
                  <a16:creationId xmlns:a16="http://schemas.microsoft.com/office/drawing/2014/main" id="{03E4E83F-FF0E-317A-ED0F-5CDB3FC6A5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40" name="TextBox 39">
              <a:extLst>
                <a:ext uri="{FF2B5EF4-FFF2-40B4-BE49-F238E27FC236}">
                  <a16:creationId xmlns:a16="http://schemas.microsoft.com/office/drawing/2014/main" id="{B15BEFBD-84A8-7B86-8C19-1F6215B4D340}"/>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3. Net Zero Carbon</a:t>
              </a:r>
            </a:p>
          </p:txBody>
        </p:sp>
        <p:cxnSp>
          <p:nvCxnSpPr>
            <p:cNvPr id="41" name="Straight Connector 40">
              <a:extLst>
                <a:ext uri="{FF2B5EF4-FFF2-40B4-BE49-F238E27FC236}">
                  <a16:creationId xmlns:a16="http://schemas.microsoft.com/office/drawing/2014/main" id="{85BA5EAA-9924-1034-5A68-2126D70FCA1E}"/>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C8807709-539D-C1FD-ADDD-7AE2D410FCE4}"/>
              </a:ext>
            </a:extLst>
          </p:cNvPr>
          <p:cNvGrpSpPr/>
          <p:nvPr/>
        </p:nvGrpSpPr>
        <p:grpSpPr>
          <a:xfrm>
            <a:off x="4637585" y="2741914"/>
            <a:ext cx="3868766" cy="1336138"/>
            <a:chOff x="401084" y="2406528"/>
            <a:chExt cx="5395759" cy="1863508"/>
          </a:xfrm>
        </p:grpSpPr>
        <p:pic>
          <p:nvPicPr>
            <p:cNvPr id="56" name="Picture 55">
              <a:extLst>
                <a:ext uri="{FF2B5EF4-FFF2-40B4-BE49-F238E27FC236}">
                  <a16:creationId xmlns:a16="http://schemas.microsoft.com/office/drawing/2014/main" id="{5C6023A8-1CB0-CB6E-2F65-C3DEB1FA5D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57" name="TextBox 56">
              <a:extLst>
                <a:ext uri="{FF2B5EF4-FFF2-40B4-BE49-F238E27FC236}">
                  <a16:creationId xmlns:a16="http://schemas.microsoft.com/office/drawing/2014/main" id="{03D9F9B0-0791-841F-462D-42F8A37CEF09}"/>
                </a:ext>
              </a:extLst>
            </p:cNvPr>
            <p:cNvSpPr txBox="1"/>
            <p:nvPr/>
          </p:nvSpPr>
          <p:spPr>
            <a:xfrm>
              <a:off x="2570366" y="2895102"/>
              <a:ext cx="3226477" cy="558032"/>
            </a:xfrm>
            <a:prstGeom prst="rect">
              <a:avLst/>
            </a:prstGeom>
            <a:noFill/>
          </p:spPr>
          <p:txBody>
            <a:bodyPr wrap="square" rtlCol="0">
              <a:spAutoFit/>
            </a:bodyPr>
            <a:lstStyle/>
            <a:p>
              <a:r>
                <a:rPr lang="en-GB" sz="2000" b="1" dirty="0">
                  <a:latin typeface="Montserrat" panose="00000500000000000000" pitchFamily="50" charset="0"/>
                </a:rPr>
                <a:t>5. Waste</a:t>
              </a:r>
            </a:p>
          </p:txBody>
        </p:sp>
        <p:cxnSp>
          <p:nvCxnSpPr>
            <p:cNvPr id="58" name="Straight Connector 57">
              <a:extLst>
                <a:ext uri="{FF2B5EF4-FFF2-40B4-BE49-F238E27FC236}">
                  <a16:creationId xmlns:a16="http://schemas.microsoft.com/office/drawing/2014/main" id="{0FEB60F7-0B45-8D2B-2562-2DAF3970FFAC}"/>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C565EFF6-74B6-F7EE-1F32-A25F16564C2D}"/>
              </a:ext>
            </a:extLst>
          </p:cNvPr>
          <p:cNvGrpSpPr/>
          <p:nvPr/>
        </p:nvGrpSpPr>
        <p:grpSpPr>
          <a:xfrm>
            <a:off x="4637585" y="4108116"/>
            <a:ext cx="3868766" cy="1338981"/>
            <a:chOff x="401084" y="2404545"/>
            <a:chExt cx="5395759" cy="1867474"/>
          </a:xfrm>
        </p:grpSpPr>
        <p:pic>
          <p:nvPicPr>
            <p:cNvPr id="61" name="Picture 60">
              <a:extLst>
                <a:ext uri="{FF2B5EF4-FFF2-40B4-BE49-F238E27FC236}">
                  <a16:creationId xmlns:a16="http://schemas.microsoft.com/office/drawing/2014/main" id="{4EA1DF6A-83C9-5B1C-128A-F3C244F2FE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1084" y="2404545"/>
              <a:ext cx="2022105" cy="1867474"/>
            </a:xfrm>
            <a:prstGeom prst="rect">
              <a:avLst/>
            </a:prstGeom>
          </p:spPr>
        </p:pic>
        <p:sp>
          <p:nvSpPr>
            <p:cNvPr id="62" name="TextBox 61">
              <a:extLst>
                <a:ext uri="{FF2B5EF4-FFF2-40B4-BE49-F238E27FC236}">
                  <a16:creationId xmlns:a16="http://schemas.microsoft.com/office/drawing/2014/main" id="{1200C5D7-4D7E-29A5-0987-DA6FCBA654D7}"/>
                </a:ext>
              </a:extLst>
            </p:cNvPr>
            <p:cNvSpPr txBox="1"/>
            <p:nvPr/>
          </p:nvSpPr>
          <p:spPr>
            <a:xfrm>
              <a:off x="2570366" y="2955105"/>
              <a:ext cx="3226477" cy="558033"/>
            </a:xfrm>
            <a:prstGeom prst="rect">
              <a:avLst/>
            </a:prstGeom>
            <a:noFill/>
          </p:spPr>
          <p:txBody>
            <a:bodyPr wrap="square" rtlCol="0">
              <a:spAutoFit/>
            </a:bodyPr>
            <a:lstStyle/>
            <a:p>
              <a:r>
                <a:rPr lang="en-GB" sz="2000" b="1" dirty="0">
                  <a:latin typeface="Montserrat" panose="00000500000000000000" pitchFamily="50" charset="0"/>
                </a:rPr>
                <a:t>6. Food</a:t>
              </a:r>
            </a:p>
          </p:txBody>
        </p:sp>
        <p:cxnSp>
          <p:nvCxnSpPr>
            <p:cNvPr id="63" name="Straight Connector 62">
              <a:extLst>
                <a:ext uri="{FF2B5EF4-FFF2-40B4-BE49-F238E27FC236}">
                  <a16:creationId xmlns:a16="http://schemas.microsoft.com/office/drawing/2014/main" id="{F210A83A-867B-CFFB-133D-0C9031935854}"/>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806F931-5696-C0D2-1DF8-18BDC89E67FB}"/>
              </a:ext>
            </a:extLst>
          </p:cNvPr>
          <p:cNvGrpSpPr/>
          <p:nvPr/>
        </p:nvGrpSpPr>
        <p:grpSpPr>
          <a:xfrm>
            <a:off x="4637585" y="5407058"/>
            <a:ext cx="3868766" cy="1341611"/>
            <a:chOff x="401084" y="2402711"/>
            <a:chExt cx="5395759" cy="1871142"/>
          </a:xfrm>
        </p:grpSpPr>
        <p:pic>
          <p:nvPicPr>
            <p:cNvPr id="65" name="Picture 64">
              <a:extLst>
                <a:ext uri="{FF2B5EF4-FFF2-40B4-BE49-F238E27FC236}">
                  <a16:creationId xmlns:a16="http://schemas.microsoft.com/office/drawing/2014/main" id="{7A79463A-082E-7114-442F-AF13623F2EC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66" name="TextBox 65">
              <a:extLst>
                <a:ext uri="{FF2B5EF4-FFF2-40B4-BE49-F238E27FC236}">
                  <a16:creationId xmlns:a16="http://schemas.microsoft.com/office/drawing/2014/main" id="{F70D79FC-DE7E-A1AA-E5BB-DD3473696C6D}"/>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7. Ethical Decisions</a:t>
              </a:r>
            </a:p>
          </p:txBody>
        </p:sp>
        <p:cxnSp>
          <p:nvCxnSpPr>
            <p:cNvPr id="67" name="Straight Connector 66">
              <a:extLst>
                <a:ext uri="{FF2B5EF4-FFF2-40B4-BE49-F238E27FC236}">
                  <a16:creationId xmlns:a16="http://schemas.microsoft.com/office/drawing/2014/main" id="{57D0B61E-32A9-6E20-8E97-DFCAF8333B40}"/>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F8BE1CB-C6EC-22E7-CCE0-124FA3935A50}"/>
              </a:ext>
            </a:extLst>
          </p:cNvPr>
          <p:cNvGrpSpPr/>
          <p:nvPr/>
        </p:nvGrpSpPr>
        <p:grpSpPr>
          <a:xfrm>
            <a:off x="8782769" y="2740601"/>
            <a:ext cx="3868766" cy="1338763"/>
            <a:chOff x="401084" y="2404697"/>
            <a:chExt cx="5395759" cy="1867170"/>
          </a:xfrm>
        </p:grpSpPr>
        <p:pic>
          <p:nvPicPr>
            <p:cNvPr id="69" name="Picture 68">
              <a:extLst>
                <a:ext uri="{FF2B5EF4-FFF2-40B4-BE49-F238E27FC236}">
                  <a16:creationId xmlns:a16="http://schemas.microsoft.com/office/drawing/2014/main" id="{EC7CD7DD-951C-57BC-99D3-30EA83B2A8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1084" y="2404697"/>
              <a:ext cx="2022105" cy="1867170"/>
            </a:xfrm>
            <a:prstGeom prst="rect">
              <a:avLst/>
            </a:prstGeom>
          </p:spPr>
        </p:pic>
        <p:sp>
          <p:nvSpPr>
            <p:cNvPr id="70" name="TextBox 69">
              <a:extLst>
                <a:ext uri="{FF2B5EF4-FFF2-40B4-BE49-F238E27FC236}">
                  <a16:creationId xmlns:a16="http://schemas.microsoft.com/office/drawing/2014/main" id="{3668EA7D-2DE8-8D31-0B76-4F30135C6102}"/>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9. Wellbeing </a:t>
              </a:r>
              <a:br>
                <a:rPr lang="en-GB" sz="2000" b="1" dirty="0">
                  <a:latin typeface="Montserrat" panose="00000500000000000000" pitchFamily="50" charset="0"/>
                </a:rPr>
              </a:br>
              <a:r>
                <a:rPr lang="en-GB" sz="2000" b="1" dirty="0">
                  <a:latin typeface="Montserrat" panose="00000500000000000000" pitchFamily="50" charset="0"/>
                </a:rPr>
                <a:t>&amp; Engagement</a:t>
              </a:r>
            </a:p>
          </p:txBody>
        </p:sp>
        <p:cxnSp>
          <p:nvCxnSpPr>
            <p:cNvPr id="71" name="Straight Connector 70">
              <a:extLst>
                <a:ext uri="{FF2B5EF4-FFF2-40B4-BE49-F238E27FC236}">
                  <a16:creationId xmlns:a16="http://schemas.microsoft.com/office/drawing/2014/main" id="{D771B64E-53F5-232C-0CDB-AFE30114B548}"/>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BEA2499-942F-94CE-28B2-9581D4E458B5}"/>
              </a:ext>
            </a:extLst>
          </p:cNvPr>
          <p:cNvGrpSpPr/>
          <p:nvPr/>
        </p:nvGrpSpPr>
        <p:grpSpPr>
          <a:xfrm>
            <a:off x="8782769" y="4106801"/>
            <a:ext cx="3868766" cy="1341611"/>
            <a:chOff x="401084" y="2402711"/>
            <a:chExt cx="5395759" cy="1871142"/>
          </a:xfrm>
        </p:grpSpPr>
        <p:pic>
          <p:nvPicPr>
            <p:cNvPr id="74" name="Picture 73">
              <a:extLst>
                <a:ext uri="{FF2B5EF4-FFF2-40B4-BE49-F238E27FC236}">
                  <a16:creationId xmlns:a16="http://schemas.microsoft.com/office/drawing/2014/main" id="{7A26B9DE-D398-7FA8-4B57-481CADB4B38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75" name="TextBox 74">
              <a:extLst>
                <a:ext uri="{FF2B5EF4-FFF2-40B4-BE49-F238E27FC236}">
                  <a16:creationId xmlns:a16="http://schemas.microsoft.com/office/drawing/2014/main" id="{A6C7FDA9-54B2-9BD4-19F9-D96F3FE32818}"/>
                </a:ext>
              </a:extLst>
            </p:cNvPr>
            <p:cNvSpPr txBox="1"/>
            <p:nvPr/>
          </p:nvSpPr>
          <p:spPr>
            <a:xfrm>
              <a:off x="2570366" y="2583418"/>
              <a:ext cx="3226477" cy="1416543"/>
            </a:xfrm>
            <a:prstGeom prst="rect">
              <a:avLst/>
            </a:prstGeom>
            <a:noFill/>
          </p:spPr>
          <p:txBody>
            <a:bodyPr wrap="square" rtlCol="0">
              <a:spAutoFit/>
            </a:bodyPr>
            <a:lstStyle/>
            <a:p>
              <a:r>
                <a:rPr lang="en-GB" sz="2000" b="1" dirty="0">
                  <a:latin typeface="Montserrat" panose="00000500000000000000" pitchFamily="50" charset="0"/>
                </a:rPr>
                <a:t>10. Buildings, Construction &amp; Refurbishment </a:t>
              </a:r>
            </a:p>
          </p:txBody>
        </p:sp>
        <p:cxnSp>
          <p:nvCxnSpPr>
            <p:cNvPr id="76" name="Straight Connector 75">
              <a:extLst>
                <a:ext uri="{FF2B5EF4-FFF2-40B4-BE49-F238E27FC236}">
                  <a16:creationId xmlns:a16="http://schemas.microsoft.com/office/drawing/2014/main" id="{37F41BE0-2086-7106-030D-6DDAA54BEAB0}"/>
                </a:ext>
              </a:extLst>
            </p:cNvPr>
            <p:cNvCxnSpPr>
              <a:cxnSpLocks/>
            </p:cNvCxnSpPr>
            <p:nvPr/>
          </p:nvCxnSpPr>
          <p:spPr>
            <a:xfrm>
              <a:off x="2664178" y="4001982"/>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8324756E-CDB6-ACF2-60F3-B0FF138C85F2}"/>
              </a:ext>
            </a:extLst>
          </p:cNvPr>
          <p:cNvGrpSpPr/>
          <p:nvPr/>
        </p:nvGrpSpPr>
        <p:grpSpPr>
          <a:xfrm>
            <a:off x="8782769" y="5407058"/>
            <a:ext cx="3868766" cy="1341611"/>
            <a:chOff x="401084" y="2402711"/>
            <a:chExt cx="5395759" cy="1871142"/>
          </a:xfrm>
        </p:grpSpPr>
        <p:pic>
          <p:nvPicPr>
            <p:cNvPr id="78" name="Picture 77">
              <a:extLst>
                <a:ext uri="{FF2B5EF4-FFF2-40B4-BE49-F238E27FC236}">
                  <a16:creationId xmlns:a16="http://schemas.microsoft.com/office/drawing/2014/main" id="{A2CB98C2-48EB-CBF2-0809-ADCD6FAA109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79" name="TextBox 78">
              <a:extLst>
                <a:ext uri="{FF2B5EF4-FFF2-40B4-BE49-F238E27FC236}">
                  <a16:creationId xmlns:a16="http://schemas.microsoft.com/office/drawing/2014/main" id="{DE7BA07B-4E8D-E718-EFFF-A2E768DB0E4C}"/>
                </a:ext>
              </a:extLst>
            </p:cNvPr>
            <p:cNvSpPr txBox="1"/>
            <p:nvPr/>
          </p:nvSpPr>
          <p:spPr>
            <a:xfrm>
              <a:off x="2570366" y="2583418"/>
              <a:ext cx="3226477" cy="1416543"/>
            </a:xfrm>
            <a:prstGeom prst="rect">
              <a:avLst/>
            </a:prstGeom>
            <a:noFill/>
          </p:spPr>
          <p:txBody>
            <a:bodyPr wrap="square" rtlCol="0">
              <a:spAutoFit/>
            </a:bodyPr>
            <a:lstStyle/>
            <a:p>
              <a:r>
                <a:rPr lang="en-GB" sz="2000" b="1" dirty="0">
                  <a:latin typeface="Montserrat" panose="00000500000000000000" pitchFamily="50" charset="0"/>
                </a:rPr>
                <a:t>11. Education</a:t>
              </a:r>
              <a:br>
                <a:rPr lang="en-GB" sz="2000" b="1" dirty="0">
                  <a:latin typeface="Montserrat" panose="00000500000000000000" pitchFamily="50" charset="0"/>
                </a:rPr>
              </a:br>
              <a:r>
                <a:rPr lang="en-GB" sz="2000" b="1" dirty="0">
                  <a:latin typeface="Montserrat" panose="00000500000000000000" pitchFamily="50" charset="0"/>
                </a:rPr>
                <a:t>&amp; Sustainable Development</a:t>
              </a:r>
            </a:p>
          </p:txBody>
        </p:sp>
        <p:cxnSp>
          <p:nvCxnSpPr>
            <p:cNvPr id="80" name="Straight Connector 79">
              <a:extLst>
                <a:ext uri="{FF2B5EF4-FFF2-40B4-BE49-F238E27FC236}">
                  <a16:creationId xmlns:a16="http://schemas.microsoft.com/office/drawing/2014/main" id="{9F7896D8-8A19-E4E4-423F-D319A5F68C88}"/>
                </a:ext>
              </a:extLst>
            </p:cNvPr>
            <p:cNvCxnSpPr>
              <a:cxnSpLocks/>
            </p:cNvCxnSpPr>
            <p:nvPr/>
          </p:nvCxnSpPr>
          <p:spPr>
            <a:xfrm>
              <a:off x="2664178" y="4014552"/>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108C847A-BC9B-7D66-B54E-0A6FFE925914}"/>
              </a:ext>
            </a:extLst>
          </p:cNvPr>
          <p:cNvGrpSpPr/>
          <p:nvPr/>
        </p:nvGrpSpPr>
        <p:grpSpPr>
          <a:xfrm>
            <a:off x="345425" y="6708194"/>
            <a:ext cx="3868766" cy="1338981"/>
            <a:chOff x="401084" y="2404545"/>
            <a:chExt cx="5395759" cy="1867474"/>
          </a:xfrm>
        </p:grpSpPr>
        <p:pic>
          <p:nvPicPr>
            <p:cNvPr id="82" name="Picture 81">
              <a:extLst>
                <a:ext uri="{FF2B5EF4-FFF2-40B4-BE49-F238E27FC236}">
                  <a16:creationId xmlns:a16="http://schemas.microsoft.com/office/drawing/2014/main" id="{06DC6E1F-4C88-BDE6-2F2B-D4E7B4C81E9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01084" y="2404545"/>
              <a:ext cx="2022105" cy="1867474"/>
            </a:xfrm>
            <a:prstGeom prst="rect">
              <a:avLst/>
            </a:prstGeom>
          </p:spPr>
        </p:pic>
        <p:sp>
          <p:nvSpPr>
            <p:cNvPr id="83" name="TextBox 82">
              <a:extLst>
                <a:ext uri="{FF2B5EF4-FFF2-40B4-BE49-F238E27FC236}">
                  <a16:creationId xmlns:a16="http://schemas.microsoft.com/office/drawing/2014/main" id="{60146BEB-0DAD-CB5E-B599-82EA30970DC7}"/>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4. Travel &amp; Transport</a:t>
              </a:r>
            </a:p>
          </p:txBody>
        </p:sp>
        <p:cxnSp>
          <p:nvCxnSpPr>
            <p:cNvPr id="84" name="Straight Connector 83">
              <a:extLst>
                <a:ext uri="{FF2B5EF4-FFF2-40B4-BE49-F238E27FC236}">
                  <a16:creationId xmlns:a16="http://schemas.microsoft.com/office/drawing/2014/main" id="{BA73486D-5A71-6343-A3E0-2A44E64C8A68}"/>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9CD6B14-D2D7-14A4-11D3-39C20B8AC89B}"/>
              </a:ext>
            </a:extLst>
          </p:cNvPr>
          <p:cNvGrpSpPr/>
          <p:nvPr/>
        </p:nvGrpSpPr>
        <p:grpSpPr>
          <a:xfrm>
            <a:off x="4637585" y="6708303"/>
            <a:ext cx="3868766" cy="1338763"/>
            <a:chOff x="401084" y="2404697"/>
            <a:chExt cx="5395759" cy="1867170"/>
          </a:xfrm>
        </p:grpSpPr>
        <p:pic>
          <p:nvPicPr>
            <p:cNvPr id="86" name="Picture 85">
              <a:extLst>
                <a:ext uri="{FF2B5EF4-FFF2-40B4-BE49-F238E27FC236}">
                  <a16:creationId xmlns:a16="http://schemas.microsoft.com/office/drawing/2014/main" id="{C9A93F6A-0FDF-E825-DF2F-38B5F74CDFE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1084" y="2404697"/>
              <a:ext cx="2022105" cy="1867170"/>
            </a:xfrm>
            <a:prstGeom prst="rect">
              <a:avLst/>
            </a:prstGeom>
          </p:spPr>
        </p:pic>
        <p:sp>
          <p:nvSpPr>
            <p:cNvPr id="87" name="TextBox 86">
              <a:extLst>
                <a:ext uri="{FF2B5EF4-FFF2-40B4-BE49-F238E27FC236}">
                  <a16:creationId xmlns:a16="http://schemas.microsoft.com/office/drawing/2014/main" id="{FA12351E-8076-142B-8EB7-B5501AEA4D50}"/>
                </a:ext>
              </a:extLst>
            </p:cNvPr>
            <p:cNvSpPr txBox="1"/>
            <p:nvPr/>
          </p:nvSpPr>
          <p:spPr>
            <a:xfrm>
              <a:off x="2570366" y="2660712"/>
              <a:ext cx="3226477" cy="987287"/>
            </a:xfrm>
            <a:prstGeom prst="rect">
              <a:avLst/>
            </a:prstGeom>
            <a:noFill/>
          </p:spPr>
          <p:txBody>
            <a:bodyPr wrap="square" rtlCol="0">
              <a:spAutoFit/>
            </a:bodyPr>
            <a:lstStyle/>
            <a:p>
              <a:r>
                <a:rPr lang="en-GB" sz="2000" b="1" dirty="0">
                  <a:latin typeface="Montserrat" panose="00000500000000000000" pitchFamily="50" charset="0"/>
                </a:rPr>
                <a:t>8. Procurement</a:t>
              </a:r>
              <a:br>
                <a:rPr lang="en-GB" sz="2000" b="1" dirty="0">
                  <a:latin typeface="Montserrat" panose="00000500000000000000" pitchFamily="50" charset="0"/>
                </a:rPr>
              </a:br>
              <a:r>
                <a:rPr lang="en-GB" sz="2000" b="1" dirty="0">
                  <a:latin typeface="Montserrat" panose="00000500000000000000" pitchFamily="50" charset="0"/>
                </a:rPr>
                <a:t>&amp; Contracting</a:t>
              </a:r>
            </a:p>
          </p:txBody>
        </p:sp>
        <p:cxnSp>
          <p:nvCxnSpPr>
            <p:cNvPr id="88" name="Straight Connector 87">
              <a:extLst>
                <a:ext uri="{FF2B5EF4-FFF2-40B4-BE49-F238E27FC236}">
                  <a16:creationId xmlns:a16="http://schemas.microsoft.com/office/drawing/2014/main" id="{D69BED0F-4CBC-DE69-4341-64D09FC95CB4}"/>
                </a:ext>
              </a:extLst>
            </p:cNvPr>
            <p:cNvCxnSpPr>
              <a:cxnSpLocks/>
            </p:cNvCxnSpPr>
            <p:nvPr/>
          </p:nvCxnSpPr>
          <p:spPr>
            <a:xfrm>
              <a:off x="2664178" y="3684639"/>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75E06AD3-D785-5827-C57C-E71C4C8B42B7}"/>
              </a:ext>
            </a:extLst>
          </p:cNvPr>
          <p:cNvGrpSpPr/>
          <p:nvPr/>
        </p:nvGrpSpPr>
        <p:grpSpPr>
          <a:xfrm>
            <a:off x="8782769" y="6706879"/>
            <a:ext cx="3868766" cy="1341611"/>
            <a:chOff x="401084" y="2402711"/>
            <a:chExt cx="5395759" cy="1871142"/>
          </a:xfrm>
        </p:grpSpPr>
        <p:pic>
          <p:nvPicPr>
            <p:cNvPr id="90" name="Picture 89">
              <a:extLst>
                <a:ext uri="{FF2B5EF4-FFF2-40B4-BE49-F238E27FC236}">
                  <a16:creationId xmlns:a16="http://schemas.microsoft.com/office/drawing/2014/main" id="{24F801C3-8469-939E-7AC5-1B832DA8D90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01084" y="2402711"/>
              <a:ext cx="2022105" cy="1871142"/>
            </a:xfrm>
            <a:prstGeom prst="rect">
              <a:avLst/>
            </a:prstGeom>
          </p:spPr>
        </p:pic>
        <p:sp>
          <p:nvSpPr>
            <p:cNvPr id="91" name="TextBox 90">
              <a:extLst>
                <a:ext uri="{FF2B5EF4-FFF2-40B4-BE49-F238E27FC236}">
                  <a16:creationId xmlns:a16="http://schemas.microsoft.com/office/drawing/2014/main" id="{3631E62F-7899-E651-A8CD-F353F92802D0}"/>
                </a:ext>
              </a:extLst>
            </p:cNvPr>
            <p:cNvSpPr txBox="1"/>
            <p:nvPr/>
          </p:nvSpPr>
          <p:spPr>
            <a:xfrm>
              <a:off x="2570366" y="2583418"/>
              <a:ext cx="3226477" cy="1416543"/>
            </a:xfrm>
            <a:prstGeom prst="rect">
              <a:avLst/>
            </a:prstGeom>
            <a:noFill/>
          </p:spPr>
          <p:txBody>
            <a:bodyPr wrap="square" rtlCol="0">
              <a:spAutoFit/>
            </a:bodyPr>
            <a:lstStyle/>
            <a:p>
              <a:r>
                <a:rPr lang="en-GB" sz="2000" b="1" dirty="0">
                  <a:latin typeface="Montserrat" panose="00000500000000000000" pitchFamily="50" charset="0"/>
                </a:rPr>
                <a:t>12. Community &amp; External Partnership</a:t>
              </a:r>
            </a:p>
          </p:txBody>
        </p:sp>
        <p:cxnSp>
          <p:nvCxnSpPr>
            <p:cNvPr id="92" name="Straight Connector 91">
              <a:extLst>
                <a:ext uri="{FF2B5EF4-FFF2-40B4-BE49-F238E27FC236}">
                  <a16:creationId xmlns:a16="http://schemas.microsoft.com/office/drawing/2014/main" id="{4444D12B-3B07-A998-2F14-AB560FC73728}"/>
                </a:ext>
              </a:extLst>
            </p:cNvPr>
            <p:cNvCxnSpPr>
              <a:cxnSpLocks/>
            </p:cNvCxnSpPr>
            <p:nvPr/>
          </p:nvCxnSpPr>
          <p:spPr>
            <a:xfrm>
              <a:off x="2664178" y="4024717"/>
              <a:ext cx="279997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7BC16CC4-C284-7C6F-4A67-9C46BC6D6781}"/>
              </a:ext>
            </a:extLst>
          </p:cNvPr>
          <p:cNvSpPr txBox="1"/>
          <p:nvPr/>
        </p:nvSpPr>
        <p:spPr>
          <a:xfrm>
            <a:off x="560280" y="1234903"/>
            <a:ext cx="3812936" cy="973985"/>
          </a:xfrm>
          <a:prstGeom prst="rect">
            <a:avLst/>
          </a:prstGeom>
          <a:noFill/>
        </p:spPr>
        <p:txBody>
          <a:bodyPr wrap="square" rtlCol="0">
            <a:spAutoFit/>
          </a:bodyPr>
          <a:lstStyle/>
          <a:p>
            <a:pPr algn="just">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The overarching objectives for the Group is focus on meeting the needs of the present without compromising the needs of future generations. Central to this is the drive achieve Net Zero Carbon (Scope 1 &amp; 2) emissions by 2030. The University aims to achieve this along with other crucial Sustainability and Environmental Targets</a:t>
            </a:r>
            <a:r>
              <a:rPr lang="en-GB" sz="900" b="1" dirty="0">
                <a:effectLst/>
                <a:latin typeface="Arial" panose="020B0604020202020204" pitchFamily="34" charset="0"/>
                <a:ea typeface="Calibri" panose="020F0502020204030204" pitchFamily="34" charset="0"/>
                <a:cs typeface="Arial" panose="020B0604020202020204" pitchFamily="34" charset="0"/>
              </a:rPr>
              <a:t>. </a:t>
            </a:r>
            <a:r>
              <a:rPr lang="en-GB" sz="900" dirty="0">
                <a:effectLst/>
                <a:latin typeface="Arial" panose="020B0604020202020204" pitchFamily="34" charset="0"/>
                <a:ea typeface="Calibri" panose="020F0502020204030204" pitchFamily="34" charset="0"/>
                <a:cs typeface="Arial" panose="020B0604020202020204" pitchFamily="34" charset="0"/>
              </a:rPr>
              <a:t>This overall objective is supported by the following workstreams:</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7B9029B6-83B3-90DD-C04C-4ADEDD36F86A}"/>
              </a:ext>
            </a:extLst>
          </p:cNvPr>
          <p:cNvSpPr txBox="1"/>
          <p:nvPr/>
        </p:nvSpPr>
        <p:spPr>
          <a:xfrm>
            <a:off x="560281" y="786175"/>
            <a:ext cx="3812936" cy="400110"/>
          </a:xfrm>
          <a:prstGeom prst="rect">
            <a:avLst/>
          </a:prstGeom>
          <a:noFill/>
        </p:spPr>
        <p:txBody>
          <a:bodyPr wrap="square" rtlCol="0">
            <a:spAutoFit/>
          </a:bodyPr>
          <a:lstStyle/>
          <a:p>
            <a:r>
              <a:rPr lang="en-GB" sz="2000" b="1" dirty="0">
                <a:latin typeface="Montserrat" panose="00000500000000000000" pitchFamily="50" charset="0"/>
              </a:rPr>
              <a:t>Aims &amp; Objectives</a:t>
            </a:r>
          </a:p>
        </p:txBody>
      </p:sp>
      <p:cxnSp>
        <p:nvCxnSpPr>
          <p:cNvPr id="104" name="Straight Connector 103">
            <a:extLst>
              <a:ext uri="{FF2B5EF4-FFF2-40B4-BE49-F238E27FC236}">
                <a16:creationId xmlns:a16="http://schemas.microsoft.com/office/drawing/2014/main" id="{E38D6404-1CC4-E37B-C648-2A40E629C493}"/>
              </a:ext>
            </a:extLst>
          </p:cNvPr>
          <p:cNvCxnSpPr>
            <a:cxnSpLocks/>
          </p:cNvCxnSpPr>
          <p:nvPr/>
        </p:nvCxnSpPr>
        <p:spPr>
          <a:xfrm>
            <a:off x="8557287" y="2924164"/>
            <a:ext cx="0" cy="5016293"/>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2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icon&#10;&#10;Description automatically generated">
            <a:extLst>
              <a:ext uri="{FF2B5EF4-FFF2-40B4-BE49-F238E27FC236}">
                <a16:creationId xmlns:a16="http://schemas.microsoft.com/office/drawing/2014/main" id="{E2184403-AE75-1EB0-A51F-19FC56CB02E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14674" r="43604" b="13692"/>
          <a:stretch/>
        </p:blipFill>
        <p:spPr>
          <a:xfrm>
            <a:off x="8853064" y="952499"/>
            <a:ext cx="3948536" cy="7092951"/>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5</a:t>
            </a:fld>
            <a:endParaRPr lang="en-GB" sz="1000" dirty="0">
              <a:solidFill>
                <a:schemeClr val="tx1"/>
              </a:solidFill>
            </a:endParaRPr>
          </a:p>
        </p:txBody>
      </p:sp>
      <p:pic>
        <p:nvPicPr>
          <p:cNvPr id="4" name="Picture 3" descr="Shape&#10;&#10;Description automatically generated">
            <a:extLst>
              <a:ext uri="{FF2B5EF4-FFF2-40B4-BE49-F238E27FC236}">
                <a16:creationId xmlns:a16="http://schemas.microsoft.com/office/drawing/2014/main" id="{4E984C27-68BC-9C47-F4D0-A02911BFC6AF}"/>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7435" t="6920"/>
          <a:stretch/>
        </p:blipFill>
        <p:spPr>
          <a:xfrm>
            <a:off x="0" y="0"/>
            <a:ext cx="4111512" cy="8650748"/>
          </a:xfrm>
          <a:prstGeom prst="rect">
            <a:avLst/>
          </a:prstGeom>
        </p:spPr>
      </p:pic>
      <p:pic>
        <p:nvPicPr>
          <p:cNvPr id="9" name="Picture 8" descr="Icon&#10;&#10;Description automatically generated">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240" y="2404235"/>
            <a:ext cx="2026078" cy="1867170"/>
          </a:xfrm>
          <a:prstGeom prst="rect">
            <a:avLst/>
          </a:prstGeom>
        </p:spPr>
      </p:pic>
      <p:pic>
        <p:nvPicPr>
          <p:cNvPr id="11" name="Picture 10" descr="Icon&#10;&#10;Description automatically generated">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84" y="2402711"/>
            <a:ext cx="2022105" cy="1871143"/>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1077218"/>
          </a:xfrm>
          <a:prstGeom prst="rect">
            <a:avLst/>
          </a:prstGeom>
          <a:noFill/>
        </p:spPr>
        <p:txBody>
          <a:bodyPr wrap="square" rtlCol="0">
            <a:spAutoFit/>
          </a:bodyPr>
          <a:lstStyle/>
          <a:p>
            <a:r>
              <a:rPr lang="en-GB" sz="3200" b="1" dirty="0">
                <a:latin typeface="Montserrat" panose="00000500000000000000" pitchFamily="50" charset="0"/>
              </a:rPr>
              <a:t>1. Biodiversity </a:t>
            </a:r>
            <a:br>
              <a:rPr lang="en-GB" sz="3200" b="1" dirty="0">
                <a:latin typeface="Montserrat" panose="00000500000000000000" pitchFamily="50" charset="0"/>
              </a:rPr>
            </a:br>
            <a:r>
              <a:rPr lang="en-GB" sz="3200" b="1" dirty="0">
                <a:latin typeface="Montserrat" panose="00000500000000000000" pitchFamily="50" charset="0"/>
              </a:rPr>
              <a:t>&amp; Eco-Systems</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788176"/>
            <a:ext cx="2495251" cy="584775"/>
          </a:xfrm>
          <a:prstGeom prst="rect">
            <a:avLst/>
          </a:prstGeom>
          <a:noFill/>
        </p:spPr>
        <p:txBody>
          <a:bodyPr wrap="square" rtlCol="0">
            <a:spAutoFit/>
          </a:bodyPr>
          <a:lstStyle/>
          <a:p>
            <a:r>
              <a:rPr lang="en-GB" sz="3200" b="1" dirty="0">
                <a:latin typeface="Montserrat" panose="00000500000000000000" pitchFamily="50" charset="0"/>
              </a:rPr>
              <a:t>2. Water</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80364"/>
            <a:ext cx="5221110" cy="3125984"/>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The Group aims to improve biodiversity across all campuses with special regard to the habitats in the Section 7 Species Register.  To achieve this, the plan seeks to operate a program of continual improvement of biodiversity and habitat improvement;</a:t>
            </a:r>
          </a:p>
          <a:p>
            <a:pPr marL="342900" lvl="0" indent="-342900" algn="just">
              <a:lnSpc>
                <a:spcPct val="107000"/>
              </a:lnSpc>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Our </a:t>
            </a:r>
            <a:r>
              <a:rPr lang="en-GB" sz="1050" u="sng" dirty="0">
                <a:solidFill>
                  <a:srgbClr val="0563C1"/>
                </a:solidFill>
                <a:effectLst/>
                <a:ea typeface="Times New Roman" panose="02020603050405020304" pitchFamily="18" charset="0"/>
                <a:cs typeface="Arial" panose="020B0604020202020204" pitchFamily="34" charset="0"/>
                <a:hlinkClick r:id="rId6"/>
              </a:rPr>
              <a:t>Biodiversity</a:t>
            </a:r>
            <a:r>
              <a:rPr lang="en-GB" sz="1050" u="sng" dirty="0">
                <a:solidFill>
                  <a:srgbClr val="0563C1"/>
                </a:solidFill>
                <a:effectLst/>
                <a:ea typeface="Times New Roman" panose="02020603050405020304" pitchFamily="18" charset="0"/>
                <a:cs typeface="Arial" panose="020B0604020202020204" pitchFamily="34" charset="0"/>
              </a:rPr>
              <a:t> and Eco-Systems Duty</a:t>
            </a:r>
            <a:r>
              <a:rPr lang="en-GB" sz="1050" dirty="0">
                <a:effectLst/>
                <a:ea typeface="Times New Roman" panose="02020603050405020304" pitchFamily="18" charset="0"/>
                <a:cs typeface="Arial" panose="020B0604020202020204" pitchFamily="34" charset="0"/>
              </a:rPr>
              <a:t> highlights the priority species located within our main campuses and sets a baseline of the biodiversity already available. </a:t>
            </a:r>
            <a:endParaRPr lang="en-GB" sz="1050" dirty="0">
              <a:effectLs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We aim to improve biodiversity through improved wildflower meadows, establishment of natural ponds, improvement in native flora diversity across campuses, additional bat &amp; bird boxes, hedgehog houses.  </a:t>
            </a:r>
            <a:endParaRPr lang="en-GB" sz="1050" dirty="0">
              <a:effectLs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We aim to monitor species numbers through internal and external biodiversity audits annually with the results published on the website and as part of the </a:t>
            </a:r>
            <a:r>
              <a:rPr lang="en-GB" sz="1050" u="sng" dirty="0">
                <a:solidFill>
                  <a:srgbClr val="0563C1"/>
                </a:solidFill>
                <a:effectLst/>
                <a:ea typeface="Times New Roman" panose="02020603050405020304" pitchFamily="18" charset="0"/>
                <a:cs typeface="Arial" panose="020B0604020202020204" pitchFamily="34" charset="0"/>
                <a:hlinkClick r:id="rId7"/>
              </a:rPr>
              <a:t>Section 6 Review.</a:t>
            </a:r>
            <a:endParaRPr lang="en-GB" sz="1050" dirty="0">
              <a:effectLs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Annual review of audits will be undertaken and presented to the Biodiversity Steering Group to regularly review priority areas and species.</a:t>
            </a:r>
            <a:endParaRPr lang="en-GB" sz="1050" dirty="0">
              <a:effectLs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The audits will create baselines against which measurable targets will be set.</a:t>
            </a:r>
            <a:endParaRPr lang="en-GB" sz="1050" dirty="0">
              <a:effectLs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050" dirty="0">
                <a:effectLst/>
                <a:ea typeface="Times New Roman" panose="02020603050405020304" pitchFamily="18" charset="0"/>
                <a:cs typeface="Arial" panose="020B0604020202020204" pitchFamily="34" charset="0"/>
              </a:rPr>
              <a:t>The Sustainability Team will work with the wider Group to enable bespoke Biodiversity Action Plans to be created and enacted in accordance with the Environment (Wales) Act 2016.</a:t>
            </a:r>
            <a:endParaRPr lang="en-GB" sz="1050" dirty="0">
              <a:effectLst/>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397306"/>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The University aims to minimize its impact on the regional and national water supply, by actively reducing consumption through improvements in estates infrastructure and education. The University is ensuring, through sustainable use of our water resources, that we do not impact upon the supply to other stakeholders or future generations as outlined in our </a:t>
            </a:r>
            <a:r>
              <a:rPr lang="en-GB" sz="1050" u="sng" dirty="0">
                <a:solidFill>
                  <a:srgbClr val="0563C1"/>
                </a:solidFill>
                <a:effectLst/>
                <a:ea typeface="Calibri" panose="020F0502020204030204" pitchFamily="34" charset="0"/>
                <a:cs typeface="Arial" panose="020B0604020202020204" pitchFamily="34" charset="0"/>
                <a:hlinkClick r:id="rId8"/>
              </a:rPr>
              <a:t>Water Management Plan</a:t>
            </a:r>
            <a:r>
              <a:rPr lang="en-GB" sz="1050" dirty="0">
                <a:effectLst/>
                <a:ea typeface="Calibri" panose="020F0502020204030204" pitchFamily="34" charset="0"/>
                <a:cs typeface="Arial" panose="020B0604020202020204" pitchFamily="34" charset="0"/>
              </a:rPr>
              <a:t>.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The Sustainability Team will work alongside the wider Group to align Water Management Plans and create Group targets.</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2671274" y="4327862"/>
            <a:ext cx="301977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577634-7CE8-0C05-DB9E-FB96A29DD42D}"/>
              </a:ext>
            </a:extLst>
          </p:cNvPr>
          <p:cNvCxnSpPr>
            <a:cxnSpLocks/>
          </p:cNvCxnSpPr>
          <p:nvPr/>
        </p:nvCxnSpPr>
        <p:spPr>
          <a:xfrm>
            <a:off x="8906933" y="3384240"/>
            <a:ext cx="17328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0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F31A60-7930-9A18-61F3-B662594C1843}"/>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6881" r="27818"/>
          <a:stretch/>
        </p:blipFill>
        <p:spPr>
          <a:xfrm>
            <a:off x="7882273" y="513371"/>
            <a:ext cx="4919328" cy="8641109"/>
          </a:xfrm>
          <a:prstGeom prst="rect">
            <a:avLst/>
          </a:prstGeom>
        </p:spPr>
      </p:pic>
      <p:pic>
        <p:nvPicPr>
          <p:cNvPr id="15" name="Picture 14" descr="Diagram&#10;&#10;Description automatically generated">
            <a:extLst>
              <a:ext uri="{FF2B5EF4-FFF2-40B4-BE49-F238E27FC236}">
                <a16:creationId xmlns:a16="http://schemas.microsoft.com/office/drawing/2014/main" id="{1534C19A-DB02-52A4-3C7A-BC68AA439794}"/>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44669" t="8826" b="3648"/>
          <a:stretch/>
        </p:blipFill>
        <p:spPr>
          <a:xfrm>
            <a:off x="-1" y="106329"/>
            <a:ext cx="4241841" cy="9494871"/>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6</a:t>
            </a:fld>
            <a:endParaRPr lang="en-GB" sz="1000" dirty="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235"/>
            <a:ext cx="2021776" cy="1867170"/>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5"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1077218"/>
          </a:xfrm>
          <a:prstGeom prst="rect">
            <a:avLst/>
          </a:prstGeom>
          <a:noFill/>
        </p:spPr>
        <p:txBody>
          <a:bodyPr wrap="square" rtlCol="0">
            <a:spAutoFit/>
          </a:bodyPr>
          <a:lstStyle/>
          <a:p>
            <a:r>
              <a:rPr lang="en-GB" sz="3200" b="1" dirty="0">
                <a:latin typeface="Montserrat" panose="00000500000000000000" pitchFamily="50" charset="0"/>
              </a:rPr>
              <a:t>3. Net Zero Carbon</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660712"/>
            <a:ext cx="2495251" cy="1077218"/>
          </a:xfrm>
          <a:prstGeom prst="rect">
            <a:avLst/>
          </a:prstGeom>
          <a:noFill/>
        </p:spPr>
        <p:txBody>
          <a:bodyPr wrap="square" rtlCol="0">
            <a:spAutoFit/>
          </a:bodyPr>
          <a:lstStyle/>
          <a:p>
            <a:r>
              <a:rPr lang="en-GB" sz="3200" b="1" dirty="0">
                <a:latin typeface="Montserrat" panose="00000500000000000000" pitchFamily="50" charset="0"/>
              </a:rPr>
              <a:t>4. Travel &amp; Transport</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1397306"/>
          </a:xfrm>
          <a:prstGeom prst="rect">
            <a:avLst/>
          </a:prstGeom>
          <a:noFill/>
        </p:spPr>
        <p:txBody>
          <a:bodyPr wrap="square" lIns="91440" tIns="45720" rIns="91440" bIns="45720" rtlCol="0" anchor="t">
            <a:spAutoFit/>
          </a:bodyPr>
          <a:lstStyle/>
          <a:p>
            <a:pPr>
              <a:lnSpc>
                <a:spcPct val="107000"/>
              </a:lnSpc>
              <a:spcAft>
                <a:spcPts val="800"/>
              </a:spcAft>
            </a:pPr>
            <a:r>
              <a:rPr lang="en-GB" sz="1050" dirty="0">
                <a:effectLst/>
                <a:ea typeface="Calibri" panose="020F0502020204030204" pitchFamily="34" charset="0"/>
                <a:cs typeface="Arial" panose="020B0604020202020204" pitchFamily="34" charset="0"/>
              </a:rPr>
              <a:t>The Group is in a transitional stage to enable alignment with Welsh Governments Net Zero 2030 targets. We are required to reduce and consider our global impact in energy use. For the Group to achieve net zero every aspect of energy consumption must be reviewed and reduced. The University is using a data driven targeted approach to reduce consumption through infrastructure upgrades, educational driven behavioural change, and onsite green energy production projects. </a:t>
            </a:r>
          </a:p>
          <a:p>
            <a:pPr>
              <a:lnSpc>
                <a:spcPct val="107000"/>
              </a:lnSpc>
              <a:spcAft>
                <a:spcPts val="800"/>
              </a:spcAft>
            </a:pPr>
            <a:r>
              <a:rPr lang="en-GB" sz="1050" dirty="0">
                <a:effectLst/>
                <a:ea typeface="Calibri" panose="020F0502020204030204" pitchFamily="34" charset="0"/>
                <a:cs typeface="Arial" panose="020B0604020202020204" pitchFamily="34" charset="0"/>
              </a:rPr>
              <a:t>The University will develop a new Group Net Zero Carbon Plan to include scope 3 emissions.</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121846"/>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The Group aims to reduce Scope 3 emissions by encouraging and supporting staff to avoid or reduce single person fossil-fuelled modes of travel. The Travel and Transport Plan outlines how the University facilitates and promotes convenient, low carbon options for staff, students, and other stakeholders to travel to and between our campuses. The Sustainability Team will support the wider Group to develop bespoke plans that meet the needs of the individual campuses and travel habits.</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FE83D0D2-6444-E1BD-5A96-CE21BFDE1B3C}"/>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4896" r="18064" b="12191"/>
          <a:stretch/>
        </p:blipFill>
        <p:spPr>
          <a:xfrm>
            <a:off x="7170935" y="365760"/>
            <a:ext cx="5630666" cy="8058112"/>
          </a:xfrm>
          <a:prstGeom prst="rect">
            <a:avLst/>
          </a:prstGeom>
        </p:spPr>
      </p:pic>
      <p:pic>
        <p:nvPicPr>
          <p:cNvPr id="15" name="Picture 14">
            <a:extLst>
              <a:ext uri="{FF2B5EF4-FFF2-40B4-BE49-F238E27FC236}">
                <a16:creationId xmlns:a16="http://schemas.microsoft.com/office/drawing/2014/main" id="{1534C19A-DB02-52A4-3C7A-BC68AA439794}"/>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53725" t="16672" r="876" b="14031"/>
          <a:stretch/>
        </p:blipFill>
        <p:spPr>
          <a:xfrm>
            <a:off x="-1" y="0"/>
            <a:ext cx="4240727" cy="9154480"/>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7</a:t>
            </a:fld>
            <a:endParaRPr lang="en-GB" sz="1000" dirty="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235"/>
            <a:ext cx="2021776" cy="1867169"/>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084" y="2406528"/>
            <a:ext cx="2022104"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3102000"/>
            <a:ext cx="3226477" cy="584775"/>
          </a:xfrm>
          <a:prstGeom prst="rect">
            <a:avLst/>
          </a:prstGeom>
          <a:noFill/>
        </p:spPr>
        <p:txBody>
          <a:bodyPr wrap="square" rtlCol="0">
            <a:spAutoFit/>
          </a:bodyPr>
          <a:lstStyle/>
          <a:p>
            <a:r>
              <a:rPr lang="en-GB" sz="3200" b="1" dirty="0">
                <a:latin typeface="Montserrat" panose="00000500000000000000" pitchFamily="50" charset="0"/>
              </a:rPr>
              <a:t>5. Waste</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3101999"/>
            <a:ext cx="2495251" cy="584775"/>
          </a:xfrm>
          <a:prstGeom prst="rect">
            <a:avLst/>
          </a:prstGeom>
          <a:noFill/>
        </p:spPr>
        <p:txBody>
          <a:bodyPr wrap="square" rtlCol="0">
            <a:spAutoFit/>
          </a:bodyPr>
          <a:lstStyle/>
          <a:p>
            <a:r>
              <a:rPr lang="en-GB" sz="3200" b="1" dirty="0">
                <a:latin typeface="Montserrat" panose="00000500000000000000" pitchFamily="50" charset="0"/>
              </a:rPr>
              <a:t>6. Food</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776110"/>
          </a:xfrm>
          <a:prstGeom prst="rect">
            <a:avLst/>
          </a:prstGeom>
          <a:noFill/>
        </p:spPr>
        <p:txBody>
          <a:bodyPr wrap="square" lIns="91440" tIns="45720" rIns="91440" bIns="45720" rtlCol="0" anchor="t">
            <a:spAutoFit/>
          </a:bodyPr>
          <a:lstStyle/>
          <a:p>
            <a:pPr>
              <a:lnSpc>
                <a:spcPct val="107000"/>
              </a:lnSpc>
              <a:spcAft>
                <a:spcPts val="800"/>
              </a:spcAft>
            </a:pPr>
            <a:r>
              <a:rPr lang="en-GB" sz="1050" dirty="0">
                <a:effectLst/>
                <a:ea typeface="Calibri" panose="020F0502020204030204" pitchFamily="34" charset="0"/>
                <a:cs typeface="Arial" panose="020B0604020202020204" pitchFamily="34" charset="0"/>
              </a:rPr>
              <a:t>We aim to become a sector leader  in diverting reusable items away from waste streams.  We will adopt a zero waste to landfill policy for any waste stream where an alternative use exists. Our </a:t>
            </a:r>
            <a:r>
              <a:rPr lang="en-GB" sz="1050" u="sng" dirty="0">
                <a:solidFill>
                  <a:srgbClr val="0563C1"/>
                </a:solidFill>
                <a:effectLst/>
                <a:ea typeface="Calibri" panose="020F0502020204030204" pitchFamily="34" charset="0"/>
                <a:cs typeface="Arial" panose="020B0604020202020204" pitchFamily="34" charset="0"/>
                <a:hlinkClick r:id="rId6"/>
              </a:rPr>
              <a:t>Waste Management Plan</a:t>
            </a:r>
            <a:r>
              <a:rPr lang="en-GB" sz="1050" dirty="0">
                <a:effectLst/>
                <a:ea typeface="Calibri" panose="020F0502020204030204" pitchFamily="34" charset="0"/>
                <a:cs typeface="Arial" panose="020B0604020202020204" pitchFamily="34" charset="0"/>
              </a:rPr>
              <a:t> and action plan provides detail of  the current program and reduction targets.   </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224438"/>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Our </a:t>
            </a:r>
            <a:r>
              <a:rPr lang="en-GB" sz="1050" u="sng" dirty="0">
                <a:solidFill>
                  <a:srgbClr val="0563C1"/>
                </a:solidFill>
                <a:effectLst/>
                <a:ea typeface="Calibri" panose="020F0502020204030204" pitchFamily="34" charset="0"/>
                <a:cs typeface="Arial" panose="020B0604020202020204" pitchFamily="34" charset="0"/>
                <a:hlinkClick r:id="rId7"/>
              </a:rPr>
              <a:t>sustainable food plan</a:t>
            </a:r>
            <a:r>
              <a:rPr lang="en-GB" sz="1050" dirty="0">
                <a:effectLst/>
                <a:ea typeface="Calibri" panose="020F0502020204030204" pitchFamily="34" charset="0"/>
                <a:cs typeface="Arial" panose="020B0604020202020204" pitchFamily="34" charset="0"/>
              </a:rPr>
              <a:t> details clear objectives on how we are supporting the agricultural success of our local communities going into the future.  It seeks to ensure that we are following an ethical procurement framework and developing more sustainable and healthy eating habits for our students, staff, and other customers.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A new Sustainable Food Group has been formed that will revisit this plan and set measurable targets for the University and advisory targets for the Group.</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3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C7E6B7F-0792-A08F-BAF3-2AE92665033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r="12856"/>
          <a:stretch/>
        </p:blipFill>
        <p:spPr>
          <a:xfrm>
            <a:off x="7617335" y="660896"/>
            <a:ext cx="5184265" cy="721827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AE5803-D9C0-1563-EA6F-978E3865F3A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0880" y="270135"/>
            <a:ext cx="6348423"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8</a:t>
            </a:fld>
            <a:endParaRPr lang="en-GB" sz="1000" dirty="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5391" y="2404387"/>
            <a:ext cx="2021776" cy="1866866"/>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5209" y="2406528"/>
            <a:ext cx="2013854" cy="1863508"/>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226477" cy="1077218"/>
          </a:xfrm>
          <a:prstGeom prst="rect">
            <a:avLst/>
          </a:prstGeom>
          <a:noFill/>
        </p:spPr>
        <p:txBody>
          <a:bodyPr wrap="square" rtlCol="0">
            <a:spAutoFit/>
          </a:bodyPr>
          <a:lstStyle/>
          <a:p>
            <a:r>
              <a:rPr lang="en-GB" sz="3200" b="1" dirty="0">
                <a:latin typeface="Montserrat" panose="00000500000000000000" pitchFamily="50" charset="0"/>
              </a:rPr>
              <a:t>7. Ethical Decisions</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660712"/>
            <a:ext cx="3421450" cy="1077218"/>
          </a:xfrm>
          <a:prstGeom prst="rect">
            <a:avLst/>
          </a:prstGeom>
          <a:noFill/>
        </p:spPr>
        <p:txBody>
          <a:bodyPr wrap="square" rtlCol="0">
            <a:spAutoFit/>
          </a:bodyPr>
          <a:lstStyle/>
          <a:p>
            <a:r>
              <a:rPr lang="en-GB" sz="3200" b="1" dirty="0">
                <a:latin typeface="Montserrat" panose="00000500000000000000" pitchFamily="50" charset="0"/>
              </a:rPr>
              <a:t>8. Procurement</a:t>
            </a:r>
            <a:br>
              <a:rPr lang="en-GB" sz="3200" b="1" dirty="0">
                <a:latin typeface="Montserrat" panose="00000500000000000000" pitchFamily="50" charset="0"/>
              </a:rPr>
            </a:br>
            <a:r>
              <a:rPr lang="en-GB" sz="3200" b="1" dirty="0">
                <a:latin typeface="Montserrat" panose="00000500000000000000" pitchFamily="50" charset="0"/>
              </a:rPr>
              <a:t>&amp; Contracting</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1397306"/>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solidFill>
                  <a:srgbClr val="000000"/>
                </a:solidFill>
                <a:effectLst/>
                <a:ea typeface="Calibri" panose="020F0502020204030204" pitchFamily="34" charset="0"/>
                <a:cs typeface="Arial" panose="020B0604020202020204" pitchFamily="34" charset="0"/>
              </a:rPr>
              <a:t>The University of Wales Trinity Saint David carefully considers the ethical, social, economic, and environmental consequences of all its investments and activities. The key principles and the commitment to implement and monitor an ethical decision-making process with regards to investments are outlined in the </a:t>
            </a:r>
            <a:r>
              <a:rPr lang="en-GB" sz="1050" u="sng" dirty="0">
                <a:solidFill>
                  <a:srgbClr val="0563C1"/>
                </a:solidFill>
                <a:effectLst/>
                <a:ea typeface="Calibri" panose="020F0502020204030204" pitchFamily="34" charset="0"/>
                <a:cs typeface="Arial" panose="020B0604020202020204" pitchFamily="34" charset="0"/>
                <a:hlinkClick r:id="rId6"/>
              </a:rPr>
              <a:t>Ethical Investment Policy</a:t>
            </a:r>
            <a:r>
              <a:rPr lang="en-GB" sz="1050" dirty="0">
                <a:solidFill>
                  <a:srgbClr val="000000"/>
                </a:solidFill>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a:p>
            <a:pPr algn="just">
              <a:lnSpc>
                <a:spcPct val="107000"/>
              </a:lnSpc>
              <a:spcAft>
                <a:spcPts val="800"/>
              </a:spcAft>
            </a:pPr>
            <a:r>
              <a:rPr lang="en-GB" sz="1050" dirty="0">
                <a:effectLst/>
                <a:ea typeface="Calibri" panose="020F0502020204030204" pitchFamily="34" charset="0"/>
                <a:cs typeface="Arial" panose="020B0604020202020204" pitchFamily="34" charset="0"/>
              </a:rPr>
              <a:t>The Group recognises the importance of fairness and transparency in relation to its pay arrangements for staff and its responsibility to ensure equal pay for work of equal value, reducing the gender pay </a:t>
            </a:r>
            <a:r>
              <a:rPr lang="en-GB" sz="1050" dirty="0">
                <a:ea typeface="Calibri" panose="020F0502020204030204" pitchFamily="34" charset="0"/>
                <a:cs typeface="Arial" panose="020B0604020202020204" pitchFamily="34" charset="0"/>
              </a:rPr>
              <a:t>gap</a:t>
            </a:r>
            <a:r>
              <a:rPr lang="en-GB" sz="1050" dirty="0">
                <a:effectLst/>
                <a:ea typeface="Calibri" panose="020F0502020204030204" pitchFamily="34" charset="0"/>
                <a:cs typeface="Arial" panose="020B0604020202020204" pitchFamily="34" charset="0"/>
              </a:rPr>
              <a:t>.</a:t>
            </a: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1121846"/>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The Group’s </a:t>
            </a:r>
            <a:r>
              <a:rPr lang="en-GB" sz="1050" u="sng" dirty="0">
                <a:solidFill>
                  <a:srgbClr val="0563C1"/>
                </a:solidFill>
                <a:effectLst/>
                <a:ea typeface="Calibri" panose="020F0502020204030204" pitchFamily="34" charset="0"/>
                <a:cs typeface="Arial" panose="020B0604020202020204" pitchFamily="34" charset="0"/>
                <a:hlinkClick r:id="rId6"/>
              </a:rPr>
              <a:t>Procurement Policy</a:t>
            </a:r>
            <a:r>
              <a:rPr lang="en-GB" sz="1050" dirty="0">
                <a:effectLst/>
                <a:ea typeface="Calibri" panose="020F0502020204030204" pitchFamily="34" charset="0"/>
                <a:cs typeface="Arial" panose="020B0604020202020204" pitchFamily="34" charset="0"/>
              </a:rPr>
              <a:t> has sustainability built into the heart of its practices. Resources are precious and the need to ensure that the Group are not only achieving financial ‘value for money’ but to also ensure that social value is achieved  is equally important. The Group’s Procurement Unit supports this and clearly highlights this within their procurement practices. The approach accounts for the whole lifecycle of the purchase to ensure that future implications are considered at purchase point. </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3838222"/>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22409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7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11DB4239-1C3D-E670-BC3E-B181DE870A5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9232" r="14271" b="13720"/>
          <a:stretch/>
        </p:blipFill>
        <p:spPr>
          <a:xfrm>
            <a:off x="7796278" y="764770"/>
            <a:ext cx="5005322" cy="7281950"/>
          </a:xfrm>
          <a:prstGeom prst="rect">
            <a:avLst/>
          </a:prstGeom>
        </p:spPr>
      </p:pic>
      <p:pic>
        <p:nvPicPr>
          <p:cNvPr id="4" name="Picture 3">
            <a:extLst>
              <a:ext uri="{FF2B5EF4-FFF2-40B4-BE49-F238E27FC236}">
                <a16:creationId xmlns:a16="http://schemas.microsoft.com/office/drawing/2014/main" id="{49AE5803-D9C0-1563-EA6F-978E3865F3A8}"/>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5293" r="2631"/>
          <a:stretch/>
        </p:blipFill>
        <p:spPr>
          <a:xfrm>
            <a:off x="0" y="655631"/>
            <a:ext cx="4159749" cy="7682374"/>
          </a:xfrm>
          <a:prstGeom prst="rect">
            <a:avLst/>
          </a:prstGeom>
        </p:spPr>
      </p:pic>
      <p:sp>
        <p:nvSpPr>
          <p:cNvPr id="13" name="Slide Number Placeholder 4">
            <a:extLst>
              <a:ext uri="{FF2B5EF4-FFF2-40B4-BE49-F238E27FC236}">
                <a16:creationId xmlns:a16="http://schemas.microsoft.com/office/drawing/2014/main" id="{0B6DA23B-4D2A-DB97-32AF-939B192A239D}"/>
              </a:ext>
            </a:extLst>
          </p:cNvPr>
          <p:cNvSpPr>
            <a:spLocks noGrp="1"/>
          </p:cNvSpPr>
          <p:nvPr>
            <p:ph type="sldNum" sz="quarter" idx="12"/>
          </p:nvPr>
        </p:nvSpPr>
        <p:spPr>
          <a:xfrm>
            <a:off x="8434647" y="8898893"/>
            <a:ext cx="3919106" cy="511175"/>
          </a:xfrm>
        </p:spPr>
        <p:txBody>
          <a:bodyPr/>
          <a:lstStyle/>
          <a:p>
            <a:r>
              <a:rPr lang="en-GB" sz="1000" b="1" dirty="0">
                <a:solidFill>
                  <a:schemeClr val="tx1"/>
                </a:solidFill>
              </a:rPr>
              <a:t>UWTSD Group Sustainability &amp; Environmental Strategy 2023-25 </a:t>
            </a:r>
            <a:r>
              <a:rPr lang="en-GB" sz="1000" dirty="0">
                <a:solidFill>
                  <a:schemeClr val="tx1"/>
                </a:solidFill>
              </a:rPr>
              <a:t>| </a:t>
            </a:r>
            <a:fld id="{2449773D-A208-4B9B-BE1E-C7CC26A45F95}" type="slidenum">
              <a:rPr lang="en-GB" sz="1000" smtClean="0">
                <a:solidFill>
                  <a:schemeClr val="tx1"/>
                </a:solidFill>
              </a:rPr>
              <a:t>9</a:t>
            </a:fld>
            <a:endParaRPr lang="en-GB" sz="1000" dirty="0">
              <a:solidFill>
                <a:schemeClr val="tx1"/>
              </a:solidFill>
            </a:endParaRPr>
          </a:p>
        </p:txBody>
      </p:sp>
      <p:pic>
        <p:nvPicPr>
          <p:cNvPr id="9" name="Picture 8">
            <a:extLst>
              <a:ext uri="{FF2B5EF4-FFF2-40B4-BE49-F238E27FC236}">
                <a16:creationId xmlns:a16="http://schemas.microsoft.com/office/drawing/2014/main" id="{65CFD8F1-8A84-3AC8-53B0-635DCF0B8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537" y="2404387"/>
            <a:ext cx="2017483" cy="1866866"/>
          </a:xfrm>
          <a:prstGeom prst="rect">
            <a:avLst/>
          </a:prstGeom>
        </p:spPr>
      </p:pic>
      <p:pic>
        <p:nvPicPr>
          <p:cNvPr id="11" name="Picture 10">
            <a:extLst>
              <a:ext uri="{FF2B5EF4-FFF2-40B4-BE49-F238E27FC236}">
                <a16:creationId xmlns:a16="http://schemas.microsoft.com/office/drawing/2014/main" id="{4698A6E2-77A7-4974-AFF2-82DE376BB5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5209" y="2408506"/>
            <a:ext cx="2013854" cy="1859551"/>
          </a:xfrm>
          <a:prstGeom prst="rect">
            <a:avLst/>
          </a:prstGeom>
        </p:spPr>
      </p:pic>
      <p:sp>
        <p:nvSpPr>
          <p:cNvPr id="12" name="TextBox 11">
            <a:extLst>
              <a:ext uri="{FF2B5EF4-FFF2-40B4-BE49-F238E27FC236}">
                <a16:creationId xmlns:a16="http://schemas.microsoft.com/office/drawing/2014/main" id="{188BDACA-232C-B1E8-42C0-3188C13E79A0}"/>
              </a:ext>
            </a:extLst>
          </p:cNvPr>
          <p:cNvSpPr txBox="1"/>
          <p:nvPr/>
        </p:nvSpPr>
        <p:spPr>
          <a:xfrm>
            <a:off x="2570366" y="2660712"/>
            <a:ext cx="3472421" cy="1077218"/>
          </a:xfrm>
          <a:prstGeom prst="rect">
            <a:avLst/>
          </a:prstGeom>
          <a:noFill/>
        </p:spPr>
        <p:txBody>
          <a:bodyPr wrap="square" rtlCol="0">
            <a:spAutoFit/>
          </a:bodyPr>
          <a:lstStyle/>
          <a:p>
            <a:r>
              <a:rPr lang="en-GB" sz="3200" b="1" dirty="0">
                <a:latin typeface="Montserrat" panose="00000500000000000000" pitchFamily="50" charset="0"/>
              </a:rPr>
              <a:t>9. Wellbeing </a:t>
            </a:r>
            <a:br>
              <a:rPr lang="en-GB" sz="3200" b="1" dirty="0">
                <a:latin typeface="Montserrat" panose="00000500000000000000" pitchFamily="50" charset="0"/>
              </a:rPr>
            </a:br>
            <a:r>
              <a:rPr lang="en-GB" sz="3200" b="1" dirty="0">
                <a:latin typeface="Montserrat" panose="00000500000000000000" pitchFamily="50" charset="0"/>
              </a:rPr>
              <a:t>&amp; Engagement</a:t>
            </a:r>
          </a:p>
        </p:txBody>
      </p:sp>
      <p:sp>
        <p:nvSpPr>
          <p:cNvPr id="14" name="TextBox 13">
            <a:extLst>
              <a:ext uri="{FF2B5EF4-FFF2-40B4-BE49-F238E27FC236}">
                <a16:creationId xmlns:a16="http://schemas.microsoft.com/office/drawing/2014/main" id="{969C0B21-7332-4D82-5586-64414EA4CB27}"/>
              </a:ext>
            </a:extLst>
          </p:cNvPr>
          <p:cNvSpPr txBox="1"/>
          <p:nvPr/>
        </p:nvSpPr>
        <p:spPr>
          <a:xfrm>
            <a:off x="8804417" y="2552990"/>
            <a:ext cx="3659132" cy="1569660"/>
          </a:xfrm>
          <a:prstGeom prst="rect">
            <a:avLst/>
          </a:prstGeom>
          <a:noFill/>
        </p:spPr>
        <p:txBody>
          <a:bodyPr wrap="square" rtlCol="0">
            <a:spAutoFit/>
          </a:bodyPr>
          <a:lstStyle/>
          <a:p>
            <a:r>
              <a:rPr lang="en-GB" sz="3200" b="1" dirty="0">
                <a:latin typeface="Montserrat" panose="00000500000000000000" pitchFamily="50" charset="0"/>
              </a:rPr>
              <a:t>10. Buildings, Construction &amp; Refurbishment </a:t>
            </a:r>
          </a:p>
        </p:txBody>
      </p:sp>
      <p:sp>
        <p:nvSpPr>
          <p:cNvPr id="16" name="TextBox 15">
            <a:extLst>
              <a:ext uri="{FF2B5EF4-FFF2-40B4-BE49-F238E27FC236}">
                <a16:creationId xmlns:a16="http://schemas.microsoft.com/office/drawing/2014/main" id="{31EB71DD-4A6B-E23F-2EA6-1D8054304F60}"/>
              </a:ext>
            </a:extLst>
          </p:cNvPr>
          <p:cNvSpPr txBox="1"/>
          <p:nvPr/>
        </p:nvSpPr>
        <p:spPr>
          <a:xfrm>
            <a:off x="575733" y="4572930"/>
            <a:ext cx="5221110" cy="2537105"/>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solidFill>
                  <a:srgbClr val="000000"/>
                </a:solidFill>
                <a:effectLst/>
                <a:ea typeface="Calibri" panose="020F0502020204030204" pitchFamily="34" charset="0"/>
                <a:cs typeface="Arial" panose="020B0604020202020204" pitchFamily="34" charset="0"/>
              </a:rPr>
              <a:t>The University has the opportunity through students, staff, and communities to make a real impact through people and resources to help drive to Net Zero, increase awareness, develop sustainable habits, and ensure environmental matters are considered in everything we do. The Sustainability Team have developed a plan of engagement to maximise the opportunities for involvement across our students, staff, and communities. The importance of nature and greenspaces for mental health and wellbeing is recognised and the University seeks to develop ‘Wellbeing Walks’ on every campus by 2024.</a:t>
            </a:r>
            <a:endParaRPr lang="en-GB" sz="1050" dirty="0">
              <a:effectLst/>
              <a:ea typeface="Calibri" panose="020F0502020204030204" pitchFamily="34" charset="0"/>
              <a:cs typeface="Arial" panose="020B0604020202020204" pitchFamily="34" charset="0"/>
            </a:endParaRPr>
          </a:p>
          <a:p>
            <a:pPr algn="just">
              <a:lnSpc>
                <a:spcPct val="107000"/>
              </a:lnSpc>
              <a:spcAft>
                <a:spcPts val="800"/>
              </a:spcAft>
            </a:pPr>
            <a:r>
              <a:rPr lang="en-GB" sz="1050" dirty="0">
                <a:solidFill>
                  <a:srgbClr val="000000"/>
                </a:solidFill>
                <a:effectLst/>
                <a:ea typeface="Calibri" panose="020F0502020204030204" pitchFamily="34" charset="0"/>
                <a:cs typeface="Arial" panose="020B0604020202020204" pitchFamily="34" charset="0"/>
              </a:rPr>
              <a:t>Our annual sustainability engagement plan can be found </a:t>
            </a:r>
            <a:r>
              <a:rPr lang="en-GB" sz="1050" u="sng" dirty="0">
                <a:solidFill>
                  <a:srgbClr val="0563C1"/>
                </a:solidFill>
                <a:effectLst/>
                <a:ea typeface="Arial Nova" panose="020B0504020202020204" pitchFamily="34" charset="0"/>
                <a:cs typeface="Arial" panose="020B0604020202020204" pitchFamily="34" charset="0"/>
                <a:hlinkClick r:id="rId6"/>
              </a:rPr>
              <a:t>here</a:t>
            </a:r>
            <a:r>
              <a:rPr lang="en-GB" sz="1050" dirty="0">
                <a:solidFill>
                  <a:srgbClr val="000000"/>
                </a:solidFill>
                <a:effectLst/>
                <a:ea typeface="Calibri" panose="020F0502020204030204" pitchFamily="34" charset="0"/>
                <a:cs typeface="Arial" panose="020B0604020202020204" pitchFamily="34" charset="0"/>
              </a:rPr>
              <a:t>. The focus for this work has been within the University campuses in west Wales. Development plans will encompass members of the Group across England and Wales. </a:t>
            </a:r>
            <a:endParaRPr lang="en-GB" sz="1050" dirty="0">
              <a:effectLst/>
              <a:ea typeface="Calibri" panose="020F0502020204030204" pitchFamily="34" charset="0"/>
              <a:cs typeface="Arial" panose="020B0604020202020204" pitchFamily="34" charset="0"/>
            </a:endParaRPr>
          </a:p>
          <a:p>
            <a:pPr algn="just">
              <a:lnSpc>
                <a:spcPct val="107000"/>
              </a:lnSpc>
              <a:spcAft>
                <a:spcPts val="800"/>
              </a:spcAft>
            </a:pPr>
            <a:r>
              <a:rPr lang="en-GB" sz="1050" dirty="0">
                <a:solidFill>
                  <a:srgbClr val="000000"/>
                </a:solidFill>
                <a:effectLst/>
                <a:ea typeface="Calibri" panose="020F0502020204030204" pitchFamily="34" charset="0"/>
                <a:cs typeface="Arial" panose="020B0604020202020204" pitchFamily="34" charset="0"/>
              </a:rPr>
              <a:t>The Sustainability team will also develop links with the student recruitment teams to capture any formal data around the importance of sustainability in the potential student recruitment journey.</a:t>
            </a:r>
            <a:endParaRPr lang="en-GB" sz="1050" dirty="0">
              <a:effectLst/>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FE1A39A-C9DF-E19F-6FDD-25B486082FF2}"/>
              </a:ext>
            </a:extLst>
          </p:cNvPr>
          <p:cNvCxnSpPr>
            <a:cxnSpLocks/>
          </p:cNvCxnSpPr>
          <p:nvPr/>
        </p:nvCxnSpPr>
        <p:spPr>
          <a:xfrm>
            <a:off x="6400800" y="1202267"/>
            <a:ext cx="0" cy="7349066"/>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63DE41-AA48-B7D8-6F0C-6A9E32324FB8}"/>
              </a:ext>
            </a:extLst>
          </p:cNvPr>
          <p:cNvSpPr txBox="1"/>
          <p:nvPr/>
        </p:nvSpPr>
        <p:spPr>
          <a:xfrm>
            <a:off x="7087491" y="4572930"/>
            <a:ext cx="5138376" cy="2223686"/>
          </a:xfrm>
          <a:prstGeom prst="rect">
            <a:avLst/>
          </a:prstGeom>
          <a:noFill/>
        </p:spPr>
        <p:txBody>
          <a:bodyPr wrap="square" lIns="91440" tIns="45720" rIns="91440" bIns="45720" rtlCol="0" anchor="t">
            <a:spAutoFit/>
          </a:bodyPr>
          <a:lstStyle/>
          <a:p>
            <a:pPr algn="just">
              <a:lnSpc>
                <a:spcPct val="107000"/>
              </a:lnSpc>
              <a:spcAft>
                <a:spcPts val="800"/>
              </a:spcAft>
            </a:pPr>
            <a:r>
              <a:rPr lang="en-GB" sz="1050" dirty="0">
                <a:effectLst/>
                <a:ea typeface="Calibri" panose="020F0502020204030204" pitchFamily="34" charset="0"/>
                <a:cs typeface="Arial" panose="020B0604020202020204" pitchFamily="34" charset="0"/>
              </a:rPr>
              <a:t>The University Estate is a complex mix of historic listed buildings dating from 1822 to new innovative spaces with further construction on the horizon.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The University Capital Projects team commits to ensuring that all new builds meet BREEAM Excellent status or equivalent.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All refurbishment activity will seek to achieve a minimum DEC (Display Energy Certificate) rating of B by 2029. </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The </a:t>
            </a:r>
            <a:r>
              <a:rPr lang="en-GB" sz="1050" u="sng" dirty="0">
                <a:solidFill>
                  <a:srgbClr val="0563C1"/>
                </a:solidFill>
                <a:effectLst/>
                <a:ea typeface="Calibri" panose="020F0502020204030204" pitchFamily="34" charset="0"/>
                <a:cs typeface="Arial" panose="020B0604020202020204" pitchFamily="34" charset="0"/>
                <a:hlinkClick r:id="rId7"/>
              </a:rPr>
              <a:t>DEC Energy Building Action Plan</a:t>
            </a:r>
            <a:r>
              <a:rPr lang="en-GB" sz="1050" dirty="0">
                <a:effectLst/>
                <a:ea typeface="Calibri" panose="020F0502020204030204" pitchFamily="34" charset="0"/>
                <a:cs typeface="Arial" panose="020B0604020202020204" pitchFamily="34" charset="0"/>
              </a:rPr>
              <a:t> is developed in line with DEC recommendation reports, it provides an energy efficiency based priority matrix for ongoing refurbishment and maintenance work across the existing university estate.</a:t>
            </a:r>
          </a:p>
          <a:p>
            <a:pPr algn="just">
              <a:lnSpc>
                <a:spcPct val="107000"/>
              </a:lnSpc>
              <a:spcAft>
                <a:spcPts val="800"/>
              </a:spcAft>
            </a:pPr>
            <a:r>
              <a:rPr lang="en-GB" sz="1050" dirty="0">
                <a:effectLst/>
                <a:ea typeface="Calibri" panose="020F0502020204030204" pitchFamily="34" charset="0"/>
                <a:cs typeface="Arial" panose="020B0604020202020204" pitchFamily="34" charset="0"/>
              </a:rPr>
              <a:t>The University will work with the Group to align strategy and policy in this area.</a:t>
            </a:r>
          </a:p>
        </p:txBody>
      </p:sp>
      <p:cxnSp>
        <p:nvCxnSpPr>
          <p:cNvPr id="23" name="Straight Connector 22">
            <a:extLst>
              <a:ext uri="{FF2B5EF4-FFF2-40B4-BE49-F238E27FC236}">
                <a16:creationId xmlns:a16="http://schemas.microsoft.com/office/drawing/2014/main" id="{002DB5AA-702C-13A0-A192-7CC3F7B552F1}"/>
              </a:ext>
            </a:extLst>
          </p:cNvPr>
          <p:cNvCxnSpPr>
            <a:cxnSpLocks/>
          </p:cNvCxnSpPr>
          <p:nvPr/>
        </p:nvCxnSpPr>
        <p:spPr>
          <a:xfrm>
            <a:off x="8887768" y="4120392"/>
            <a:ext cx="31712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C6DCD0-BC38-5575-B7B0-8E71D3C55ECA}"/>
              </a:ext>
            </a:extLst>
          </p:cNvPr>
          <p:cNvCxnSpPr>
            <a:cxnSpLocks/>
          </p:cNvCxnSpPr>
          <p:nvPr/>
        </p:nvCxnSpPr>
        <p:spPr>
          <a:xfrm>
            <a:off x="2678354" y="3838222"/>
            <a:ext cx="30463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6309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E99C87BB8D346904CC4E65218BB50" ma:contentTypeVersion="15" ma:contentTypeDescription="Create a new document." ma:contentTypeScope="" ma:versionID="1a750f3a666c95d6c94b59f5d4d625e1">
  <xsd:schema xmlns:xsd="http://www.w3.org/2001/XMLSchema" xmlns:xs="http://www.w3.org/2001/XMLSchema" xmlns:p="http://schemas.microsoft.com/office/2006/metadata/properties" xmlns:ns2="7b371449-43eb-435e-a0a2-287b0bfa5005" xmlns:ns3="c608ca5d-542f-47b8-b6cb-a5985d253332" targetNamespace="http://schemas.microsoft.com/office/2006/metadata/properties" ma:root="true" ma:fieldsID="47add900de4edfd8a23eeb688cf31926" ns2:_="" ns3:_="">
    <xsd:import namespace="7b371449-43eb-435e-a0a2-287b0bfa5005"/>
    <xsd:import namespace="c608ca5d-542f-47b8-b6cb-a5985d2533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71449-43eb-435e-a0a2-287b0bfa5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570377e-a101-46e2-9596-058a9a36ea2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8ca5d-542f-47b8-b6cb-a5985d25333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85a7ce-0fd7-43b2-a0f2-b070fddbfb8a}" ma:internalName="TaxCatchAll" ma:showField="CatchAllData" ma:web="c608ca5d-542f-47b8-b6cb-a5985d2533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371449-43eb-435e-a0a2-287b0bfa5005">
      <Terms xmlns="http://schemas.microsoft.com/office/infopath/2007/PartnerControls"/>
    </lcf76f155ced4ddcb4097134ff3c332f>
    <TaxCatchAll xmlns="c608ca5d-542f-47b8-b6cb-a5985d253332" xsi:nil="true"/>
  </documentManagement>
</p:properties>
</file>

<file path=customXml/itemProps1.xml><?xml version="1.0" encoding="utf-8"?>
<ds:datastoreItem xmlns:ds="http://schemas.openxmlformats.org/officeDocument/2006/customXml" ds:itemID="{4ADCB355-CFC7-4935-B3B6-D4954A559A0B}"/>
</file>

<file path=customXml/itemProps2.xml><?xml version="1.0" encoding="utf-8"?>
<ds:datastoreItem xmlns:ds="http://schemas.openxmlformats.org/officeDocument/2006/customXml" ds:itemID="{3FCC4745-0C76-4F4E-8079-212DB74C9797}">
  <ds:schemaRefs>
    <ds:schemaRef ds:uri="http://schemas.microsoft.com/sharepoint/v3/contenttype/forms"/>
  </ds:schemaRefs>
</ds:datastoreItem>
</file>

<file path=customXml/itemProps3.xml><?xml version="1.0" encoding="utf-8"?>
<ds:datastoreItem xmlns:ds="http://schemas.openxmlformats.org/officeDocument/2006/customXml" ds:itemID="{45DAB07C-63C1-4AA3-B332-195284927B47}">
  <ds:schemaRefs>
    <ds:schemaRef ds:uri="http://www.w3.org/XML/1998/namespace"/>
    <ds:schemaRef ds:uri="5839ed42-dcd1-43ec-bd9f-950533e356a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b748796-6f18-4f64-b802-a09176b7ca2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3432</Words>
  <Application>Microsoft Office PowerPoint</Application>
  <PresentationFormat>A3 Paper (297x420 mm)</PresentationFormat>
  <Paragraphs>131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Nova</vt:lpstr>
      <vt:lpstr>Calibri</vt:lpstr>
      <vt:lpstr>Calibri Light</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Pearson</dc:creator>
  <cp:lastModifiedBy>Kate Williams (Estates &amp; Facilities)</cp:lastModifiedBy>
  <cp:revision>112</cp:revision>
  <dcterms:created xsi:type="dcterms:W3CDTF">2022-11-23T16:14:43Z</dcterms:created>
  <dcterms:modified xsi:type="dcterms:W3CDTF">2024-02-23T13:45:05Z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0x010100B026A9AD49E8D94DB8700A74B24C8B62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